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5"/>
  </p:notesMasterIdLst>
  <p:sldIdLst>
    <p:sldId id="273" r:id="rId2"/>
    <p:sldId id="262" r:id="rId3"/>
    <p:sldId id="324" r:id="rId4"/>
    <p:sldId id="333" r:id="rId5"/>
    <p:sldId id="284" r:id="rId6"/>
    <p:sldId id="315" r:id="rId7"/>
    <p:sldId id="316" r:id="rId8"/>
    <p:sldId id="330" r:id="rId9"/>
    <p:sldId id="334" r:id="rId10"/>
    <p:sldId id="335" r:id="rId11"/>
    <p:sldId id="336" r:id="rId12"/>
    <p:sldId id="320" r:id="rId13"/>
    <p:sldId id="337" r:id="rId14"/>
    <p:sldId id="338" r:id="rId15"/>
    <p:sldId id="339" r:id="rId16"/>
    <p:sldId id="280" r:id="rId17"/>
    <p:sldId id="344" r:id="rId18"/>
    <p:sldId id="345" r:id="rId19"/>
    <p:sldId id="348" r:id="rId20"/>
    <p:sldId id="349" r:id="rId21"/>
    <p:sldId id="350" r:id="rId22"/>
    <p:sldId id="291" r:id="rId23"/>
    <p:sldId id="351" r:id="rId24"/>
    <p:sldId id="292" r:id="rId25"/>
    <p:sldId id="352" r:id="rId26"/>
    <p:sldId id="353" r:id="rId27"/>
    <p:sldId id="354" r:id="rId28"/>
    <p:sldId id="355" r:id="rId29"/>
    <p:sldId id="356" r:id="rId30"/>
    <p:sldId id="300" r:id="rId31"/>
    <p:sldId id="311" r:id="rId32"/>
    <p:sldId id="358" r:id="rId33"/>
    <p:sldId id="362" r:id="rId34"/>
    <p:sldId id="302" r:id="rId35"/>
    <p:sldId id="359" r:id="rId36"/>
    <p:sldId id="305" r:id="rId37"/>
    <p:sldId id="306" r:id="rId38"/>
    <p:sldId id="325" r:id="rId39"/>
    <p:sldId id="360" r:id="rId40"/>
    <p:sldId id="361" r:id="rId41"/>
    <p:sldId id="327" r:id="rId42"/>
    <p:sldId id="328" r:id="rId43"/>
    <p:sldId id="272" r:id="rId4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79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E5240"/>
    <a:srgbClr val="A60624"/>
    <a:srgbClr val="0038A8"/>
    <a:srgbClr val="00049E"/>
    <a:srgbClr val="96A7CA"/>
    <a:srgbClr val="C8072A"/>
    <a:srgbClr val="E45312"/>
    <a:srgbClr val="D04000"/>
    <a:srgbClr val="E72944"/>
    <a:srgbClr val="B16F0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0076" autoAdjust="0"/>
    <p:restoredTop sz="90244" autoAdjust="0"/>
  </p:normalViewPr>
  <p:slideViewPr>
    <p:cSldViewPr snapToGrid="0">
      <p:cViewPr varScale="1">
        <p:scale>
          <a:sx n="80" d="100"/>
          <a:sy n="80" d="100"/>
        </p:scale>
        <p:origin x="91" y="58"/>
      </p:cViewPr>
      <p:guideLst>
        <p:guide orient="horz" pos="2183"/>
        <p:guide pos="379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5D91A8-A772-4C3E-82E6-9080B684BEC9}" type="datetimeFigureOut">
              <a:rPr lang="ko-KR" altLang="en-US" smtClean="0"/>
              <a:t>2021-12-08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B149B2-0A12-40A2-84AF-682A803688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30056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외식 프랜차이즈 본사 및 배달 전문점 현황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B149B2-0A12-40A2-84AF-682A80368891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15327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B149B2-0A12-40A2-84AF-682A80368891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81482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B149B2-0A12-40A2-84AF-682A80368891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41495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B149B2-0A12-40A2-84AF-682A80368891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9648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B149B2-0A12-40A2-84AF-682A80368891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28150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B149B2-0A12-40A2-84AF-682A80368891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97858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B149B2-0A12-40A2-84AF-682A80368891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13628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B149B2-0A12-40A2-84AF-682A80368891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51415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B149B2-0A12-40A2-84AF-682A80368891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27604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B149B2-0A12-40A2-84AF-682A80368891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338886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B149B2-0A12-40A2-84AF-682A80368891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33888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B149B2-0A12-40A2-84AF-682A80368891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72834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B149B2-0A12-40A2-84AF-682A80368891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04267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B149B2-0A12-40A2-84AF-682A80368891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06691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B149B2-0A12-40A2-84AF-682A80368891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18115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B149B2-0A12-40A2-84AF-682A80368891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93194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B149B2-0A12-40A2-84AF-682A80368891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04445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B149B2-0A12-40A2-84AF-682A80368891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11076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B149B2-0A12-40A2-84AF-682A80368891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38421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B149B2-0A12-40A2-84AF-682A80368891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77504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7DE03-9B4F-45CC-A30D-80E48E9F611D}" type="datetimeFigureOut">
              <a:rPr lang="ko-KR" altLang="en-US" smtClean="0"/>
              <a:t>2021-12-08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867C1-9FE7-411F-B5C7-D34590A3562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9316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7DE03-9B4F-45CC-A30D-80E48E9F611D}" type="datetimeFigureOut">
              <a:rPr lang="ko-KR" altLang="en-US" smtClean="0"/>
              <a:t>2021-12-08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867C1-9FE7-411F-B5C7-D34590A3562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56061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7DE03-9B4F-45CC-A30D-80E48E9F611D}" type="datetimeFigureOut">
              <a:rPr lang="ko-KR" altLang="en-US" smtClean="0"/>
              <a:t>2021-12-08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867C1-9FE7-411F-B5C7-D34590A3562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25847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7DE03-9B4F-45CC-A30D-80E48E9F611D}" type="datetimeFigureOut">
              <a:rPr lang="ko-KR" altLang="en-US" smtClean="0"/>
              <a:t>2021-12-08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867C1-9FE7-411F-B5C7-D34590A3562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79348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7DE03-9B4F-45CC-A30D-80E48E9F611D}" type="datetimeFigureOut">
              <a:rPr lang="ko-KR" altLang="en-US" smtClean="0"/>
              <a:t>2021-12-08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867C1-9FE7-411F-B5C7-D34590A3562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07327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7DE03-9B4F-45CC-A30D-80E48E9F611D}" type="datetimeFigureOut">
              <a:rPr lang="ko-KR" altLang="en-US" smtClean="0"/>
              <a:t>2021-12-08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867C1-9FE7-411F-B5C7-D34590A3562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60239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7DE03-9B4F-45CC-A30D-80E48E9F611D}" type="datetimeFigureOut">
              <a:rPr lang="ko-KR" altLang="en-US" smtClean="0"/>
              <a:t>2021-12-08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867C1-9FE7-411F-B5C7-D34590A3562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07516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7DE03-9B4F-45CC-A30D-80E48E9F611D}" type="datetimeFigureOut">
              <a:rPr lang="ko-KR" altLang="en-US" smtClean="0"/>
              <a:t>2021-12-08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867C1-9FE7-411F-B5C7-D34590A3562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58607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7DE03-9B4F-45CC-A30D-80E48E9F611D}" type="datetimeFigureOut">
              <a:rPr lang="ko-KR" altLang="en-US" smtClean="0"/>
              <a:t>2021-12-08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867C1-9FE7-411F-B5C7-D34590A3562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35590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7DE03-9B4F-45CC-A30D-80E48E9F611D}" type="datetimeFigureOut">
              <a:rPr lang="ko-KR" altLang="en-US" smtClean="0"/>
              <a:t>2021-12-08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867C1-9FE7-411F-B5C7-D34590A3562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98051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7DE03-9B4F-45CC-A30D-80E48E9F611D}" type="datetimeFigureOut">
              <a:rPr lang="ko-KR" altLang="en-US" smtClean="0"/>
              <a:t>2021-12-08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867C1-9FE7-411F-B5C7-D34590A3562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8838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67DE03-9B4F-45CC-A30D-80E48E9F611D}" type="datetimeFigureOut">
              <a:rPr lang="ko-KR" altLang="en-US" smtClean="0"/>
              <a:t>2021-12-08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0867C1-9FE7-411F-B5C7-D34590A3562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93023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.jpeg"/><Relationship Id="rId7" Type="http://schemas.microsoft.com/office/2007/relationships/hdphoto" Target="../media/hdphoto2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2.png"/><Relationship Id="rId9" Type="http://schemas.microsoft.com/office/2007/relationships/hdphoto" Target="../media/hdphoto3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gi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5.w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gi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6.wmf"/><Relationship Id="rId4" Type="http://schemas.openxmlformats.org/officeDocument/2006/relationships/oleObject" Target="../embeddings/oleObject2.bin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jp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이미지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5"/>
          <a:stretch/>
        </p:blipFill>
        <p:spPr bwMode="auto">
          <a:xfrm>
            <a:off x="-29028" y="0"/>
            <a:ext cx="1222102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/>
          <p:cNvSpPr/>
          <p:nvPr/>
        </p:nvSpPr>
        <p:spPr>
          <a:xfrm>
            <a:off x="1153432" y="615718"/>
            <a:ext cx="9669236" cy="2813282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1502168" y="1183941"/>
            <a:ext cx="8970451" cy="17455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800" b="1" dirty="0" smtClean="0">
                <a:solidFill>
                  <a:srgbClr val="5E5240"/>
                </a:solidFill>
              </a:rPr>
              <a:t>치킨</a:t>
            </a:r>
            <a:r>
              <a:rPr lang="en-US" altLang="ko-KR" sz="4800" b="1" dirty="0" smtClean="0">
                <a:solidFill>
                  <a:srgbClr val="5E5240"/>
                </a:solidFill>
              </a:rPr>
              <a:t> </a:t>
            </a:r>
            <a:r>
              <a:rPr lang="ko-KR" altLang="en-US" sz="4800" b="1" dirty="0">
                <a:solidFill>
                  <a:srgbClr val="5E5240"/>
                </a:solidFill>
              </a:rPr>
              <a:t>배달 전문점 </a:t>
            </a:r>
            <a:r>
              <a:rPr lang="ko-KR" altLang="en-US" sz="4000" dirty="0">
                <a:solidFill>
                  <a:srgbClr val="5E5240"/>
                </a:solidFill>
              </a:rPr>
              <a:t>창업자를 위한</a:t>
            </a:r>
            <a:r>
              <a:rPr lang="en-US" altLang="ko-KR" sz="4000" dirty="0">
                <a:solidFill>
                  <a:srgbClr val="5E5240"/>
                </a:solidFill>
              </a:rPr>
              <a:t> </a:t>
            </a:r>
            <a:endParaRPr lang="en-US" altLang="ko-KR" sz="5400" dirty="0">
              <a:solidFill>
                <a:srgbClr val="5E5240"/>
              </a:solidFill>
            </a:endParaRPr>
          </a:p>
          <a:p>
            <a:pPr algn="ctr"/>
            <a:r>
              <a:rPr lang="ko-KR" altLang="en-US" sz="4800" b="1" dirty="0">
                <a:solidFill>
                  <a:srgbClr val="5E5240"/>
                </a:solidFill>
              </a:rPr>
              <a:t>빅데이터 분석</a:t>
            </a:r>
          </a:p>
        </p:txBody>
      </p:sp>
      <p:pic>
        <p:nvPicPr>
          <p:cNvPr id="1026" name="Picture 2" descr="쿠팡이츠 - 맛있는 음식을 빠르고 편하게 - Google Play 앱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5001" y="4698342"/>
            <a:ext cx="852774" cy="852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대한민국 1등 배달앱, 배달의민족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8594" b="100000" l="22535" r="100000">
                        <a14:backgroundMark x1="76056" y1="23750" x2="76056" y2="23750"/>
                      </a14:backgroundRemoval>
                    </a14:imgEffect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8221" t="43879" r="-1"/>
          <a:stretch/>
        </p:blipFill>
        <p:spPr bwMode="auto">
          <a:xfrm>
            <a:off x="8787983" y="2956353"/>
            <a:ext cx="1258249" cy="1287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H와 DH코리아는 다르다&amp;quot;… 결합 앞둔 요기요, 옛 악재에 대략난감 | Save Internet 뉴데일리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4948" y="3794896"/>
            <a:ext cx="1524657" cy="1524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2644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/>
        </p:nvSpPr>
        <p:spPr>
          <a:xfrm>
            <a:off x="5988050" y="1223493"/>
            <a:ext cx="3739702" cy="593029"/>
          </a:xfrm>
          <a:prstGeom prst="rect">
            <a:avLst/>
          </a:prstGeom>
          <a:solidFill>
            <a:srgbClr val="5E524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6142528" y="1335341"/>
            <a:ext cx="34307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 err="1" smtClean="0">
                <a:solidFill>
                  <a:srgbClr val="5E5240"/>
                </a:solidFill>
              </a:rPr>
              <a:t>요기요</a:t>
            </a:r>
            <a:r>
              <a:rPr lang="ko-KR" altLang="en-US" b="1" dirty="0" smtClean="0">
                <a:solidFill>
                  <a:srgbClr val="5E5240"/>
                </a:solidFill>
              </a:rPr>
              <a:t> </a:t>
            </a:r>
            <a:r>
              <a:rPr lang="ko-KR" altLang="en-US" b="1" dirty="0" err="1" smtClean="0">
                <a:solidFill>
                  <a:srgbClr val="5E5240"/>
                </a:solidFill>
              </a:rPr>
              <a:t>크롤링을</a:t>
            </a:r>
            <a:r>
              <a:rPr lang="ko-KR" altLang="en-US" b="1" dirty="0" smtClean="0">
                <a:solidFill>
                  <a:srgbClr val="5E5240"/>
                </a:solidFill>
              </a:rPr>
              <a:t> 통해 자료수집</a:t>
            </a:r>
            <a:endParaRPr lang="ko-KR" altLang="en-US" b="1" dirty="0">
              <a:solidFill>
                <a:srgbClr val="5E5240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5988050" y="1902512"/>
            <a:ext cx="481057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rgbClr val="5E5240"/>
                </a:solidFill>
              </a:rPr>
              <a:t>Selenium</a:t>
            </a:r>
            <a:r>
              <a:rPr lang="ko-KR" altLang="en-US" b="1" dirty="0" smtClean="0">
                <a:solidFill>
                  <a:srgbClr val="5E5240"/>
                </a:solidFill>
              </a:rPr>
              <a:t>을 통하여 자료 수집함</a:t>
            </a:r>
            <a:endParaRPr lang="en-US" altLang="ko-KR" b="1" dirty="0" smtClean="0">
              <a:solidFill>
                <a:srgbClr val="5E5240"/>
              </a:solidFill>
            </a:endParaRPr>
          </a:p>
          <a:p>
            <a:r>
              <a:rPr lang="ko-KR" altLang="en-US" dirty="0" err="1" smtClean="0">
                <a:solidFill>
                  <a:srgbClr val="5E5240"/>
                </a:solidFill>
              </a:rPr>
              <a:t>요기요</a:t>
            </a:r>
            <a:r>
              <a:rPr lang="ko-KR" altLang="en-US" dirty="0" smtClean="0">
                <a:solidFill>
                  <a:srgbClr val="5E5240"/>
                </a:solidFill>
              </a:rPr>
              <a:t> 데이터에서 서울시 </a:t>
            </a:r>
            <a:r>
              <a:rPr lang="en-US" altLang="ko-KR" dirty="0" smtClean="0">
                <a:solidFill>
                  <a:srgbClr val="5E5240"/>
                </a:solidFill>
              </a:rPr>
              <a:t>“</a:t>
            </a:r>
            <a:r>
              <a:rPr lang="ko-KR" altLang="en-US" dirty="0" smtClean="0">
                <a:solidFill>
                  <a:srgbClr val="5E5240"/>
                </a:solidFill>
              </a:rPr>
              <a:t>동</a:t>
            </a:r>
            <a:r>
              <a:rPr lang="en-US" altLang="ko-KR" dirty="0" smtClean="0">
                <a:solidFill>
                  <a:srgbClr val="5E5240"/>
                </a:solidFill>
              </a:rPr>
              <a:t>”</a:t>
            </a:r>
            <a:r>
              <a:rPr lang="ko-KR" altLang="en-US" dirty="0" smtClean="0">
                <a:solidFill>
                  <a:srgbClr val="5E5240"/>
                </a:solidFill>
              </a:rPr>
              <a:t>별로 검색</a:t>
            </a:r>
            <a:r>
              <a:rPr lang="en-US" altLang="ko-KR" dirty="0" smtClean="0">
                <a:solidFill>
                  <a:srgbClr val="5E5240"/>
                </a:solidFill>
              </a:rPr>
              <a:t>,</a:t>
            </a:r>
            <a:r>
              <a:rPr lang="ko-KR" altLang="en-US" dirty="0" smtClean="0">
                <a:solidFill>
                  <a:srgbClr val="5E5240"/>
                </a:solidFill>
              </a:rPr>
              <a:t> </a:t>
            </a:r>
            <a:endParaRPr lang="en-US" altLang="ko-KR" dirty="0" smtClean="0">
              <a:solidFill>
                <a:srgbClr val="5E5240"/>
              </a:solidFill>
            </a:endParaRPr>
          </a:p>
          <a:p>
            <a:r>
              <a:rPr lang="en-US" altLang="ko-KR" dirty="0" smtClean="0">
                <a:solidFill>
                  <a:srgbClr val="5E5240"/>
                </a:solidFill>
              </a:rPr>
              <a:t>31151</a:t>
            </a:r>
            <a:r>
              <a:rPr lang="ko-KR" altLang="en-US" dirty="0" smtClean="0">
                <a:solidFill>
                  <a:srgbClr val="5E5240"/>
                </a:solidFill>
              </a:rPr>
              <a:t>개 수집</a:t>
            </a:r>
            <a:endParaRPr lang="ko-KR" altLang="en-US" dirty="0">
              <a:solidFill>
                <a:srgbClr val="5E5240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511" y="1469035"/>
            <a:ext cx="4648120" cy="488822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2564" y="2834905"/>
            <a:ext cx="3851006" cy="3662578"/>
          </a:xfrm>
          <a:prstGeom prst="rect">
            <a:avLst/>
          </a:prstGeom>
        </p:spPr>
      </p:pic>
      <p:sp>
        <p:nvSpPr>
          <p:cNvPr id="9" name="제목 1"/>
          <p:cNvSpPr txBox="1">
            <a:spLocks/>
          </p:cNvSpPr>
          <p:nvPr/>
        </p:nvSpPr>
        <p:spPr>
          <a:xfrm>
            <a:off x="723901" y="291053"/>
            <a:ext cx="6291496" cy="711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 smtClean="0">
                <a:solidFill>
                  <a:srgbClr val="5E5240"/>
                </a:solidFill>
              </a:rPr>
              <a:t>3. </a:t>
            </a:r>
            <a:r>
              <a:rPr lang="ko-KR" altLang="en-US" sz="2400" b="1" dirty="0" smtClean="0">
                <a:solidFill>
                  <a:srgbClr val="5E5240"/>
                </a:solidFill>
              </a:rPr>
              <a:t>수집 및 정제 과정 </a:t>
            </a:r>
            <a:r>
              <a:rPr lang="ko-KR" altLang="en-US" sz="1800" dirty="0" smtClean="0">
                <a:solidFill>
                  <a:srgbClr val="5E5240"/>
                </a:solidFill>
              </a:rPr>
              <a:t>배달업체</a:t>
            </a:r>
            <a:r>
              <a:rPr lang="en-US" altLang="ko-KR" sz="1800" dirty="0" smtClean="0">
                <a:solidFill>
                  <a:srgbClr val="5E5240"/>
                </a:solidFill>
              </a:rPr>
              <a:t>(</a:t>
            </a:r>
            <a:r>
              <a:rPr lang="ko-KR" altLang="en-US" sz="1800" dirty="0" err="1" smtClean="0">
                <a:solidFill>
                  <a:srgbClr val="5E5240"/>
                </a:solidFill>
              </a:rPr>
              <a:t>요기요</a:t>
            </a:r>
            <a:r>
              <a:rPr lang="en-US" altLang="ko-KR" sz="1800" dirty="0" smtClean="0">
                <a:solidFill>
                  <a:srgbClr val="5E5240"/>
                </a:solidFill>
              </a:rPr>
              <a:t>)</a:t>
            </a:r>
            <a:endParaRPr lang="ko-KR" altLang="en-US" sz="1800" b="1" dirty="0">
              <a:solidFill>
                <a:srgbClr val="5E5240"/>
              </a:solidFill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5791200" y="646653"/>
            <a:ext cx="5725240" cy="0"/>
          </a:xfrm>
          <a:prstGeom prst="line">
            <a:avLst/>
          </a:prstGeom>
          <a:ln w="34925">
            <a:solidFill>
              <a:srgbClr val="5E524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723900" y="1223493"/>
            <a:ext cx="4856797" cy="5273990"/>
          </a:xfrm>
          <a:prstGeom prst="rect">
            <a:avLst/>
          </a:prstGeom>
          <a:noFill/>
          <a:ln>
            <a:solidFill>
              <a:srgbClr val="5E5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473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0692" y="1407227"/>
            <a:ext cx="3363212" cy="497905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r="10305"/>
          <a:stretch/>
        </p:blipFill>
        <p:spPr>
          <a:xfrm>
            <a:off x="5988051" y="3450341"/>
            <a:ext cx="5528390" cy="3047141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723900" y="1223493"/>
            <a:ext cx="4856797" cy="5273990"/>
          </a:xfrm>
          <a:prstGeom prst="rect">
            <a:avLst/>
          </a:prstGeom>
          <a:noFill/>
          <a:ln>
            <a:solidFill>
              <a:srgbClr val="5E5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5988050" y="1407227"/>
            <a:ext cx="3739702" cy="593029"/>
          </a:xfrm>
          <a:prstGeom prst="rect">
            <a:avLst/>
          </a:prstGeom>
          <a:solidFill>
            <a:srgbClr val="5E524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6142528" y="1519075"/>
            <a:ext cx="34307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 err="1" smtClean="0">
                <a:solidFill>
                  <a:srgbClr val="5E5240"/>
                </a:solidFill>
              </a:rPr>
              <a:t>요기요</a:t>
            </a:r>
            <a:r>
              <a:rPr lang="ko-KR" altLang="en-US" b="1" dirty="0" smtClean="0">
                <a:solidFill>
                  <a:srgbClr val="5E5240"/>
                </a:solidFill>
              </a:rPr>
              <a:t> </a:t>
            </a:r>
            <a:r>
              <a:rPr lang="ko-KR" altLang="en-US" b="1" dirty="0" err="1" smtClean="0">
                <a:solidFill>
                  <a:srgbClr val="5E5240"/>
                </a:solidFill>
              </a:rPr>
              <a:t>크롤링을</a:t>
            </a:r>
            <a:r>
              <a:rPr lang="ko-KR" altLang="en-US" b="1" dirty="0" smtClean="0">
                <a:solidFill>
                  <a:srgbClr val="5E5240"/>
                </a:solidFill>
              </a:rPr>
              <a:t> 통해 자료수집</a:t>
            </a:r>
            <a:endParaRPr lang="ko-KR" altLang="en-US" b="1" dirty="0">
              <a:solidFill>
                <a:srgbClr val="5E5240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5988050" y="2086246"/>
            <a:ext cx="585560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 smtClean="0">
                <a:solidFill>
                  <a:srgbClr val="5E5240"/>
                </a:solidFill>
              </a:rPr>
              <a:t>Selenium</a:t>
            </a:r>
            <a:r>
              <a:rPr lang="ko-KR" altLang="en-US" dirty="0" smtClean="0">
                <a:solidFill>
                  <a:srgbClr val="5E5240"/>
                </a:solidFill>
              </a:rPr>
              <a:t>으로</a:t>
            </a:r>
            <a:r>
              <a:rPr lang="ko-KR" altLang="en-US" b="1" dirty="0" smtClean="0">
                <a:solidFill>
                  <a:srgbClr val="5E5240"/>
                </a:solidFill>
              </a:rPr>
              <a:t> </a:t>
            </a:r>
            <a:endParaRPr lang="en-US" altLang="ko-KR" b="1" dirty="0" smtClean="0">
              <a:solidFill>
                <a:srgbClr val="5E5240"/>
              </a:solidFill>
            </a:endParaRPr>
          </a:p>
          <a:p>
            <a:r>
              <a:rPr lang="ko-KR" altLang="en-US" dirty="0" smtClean="0">
                <a:solidFill>
                  <a:srgbClr val="5E5240"/>
                </a:solidFill>
              </a:rPr>
              <a:t>배달업체</a:t>
            </a:r>
            <a:r>
              <a:rPr lang="en-US" altLang="ko-KR" dirty="0" smtClean="0">
                <a:solidFill>
                  <a:srgbClr val="5E5240"/>
                </a:solidFill>
              </a:rPr>
              <a:t>(</a:t>
            </a:r>
            <a:r>
              <a:rPr lang="ko-KR" altLang="en-US" dirty="0" err="1" smtClean="0">
                <a:solidFill>
                  <a:srgbClr val="5E5240"/>
                </a:solidFill>
              </a:rPr>
              <a:t>요기요</a:t>
            </a:r>
            <a:r>
              <a:rPr lang="en-US" altLang="ko-KR" dirty="0" smtClean="0">
                <a:solidFill>
                  <a:srgbClr val="5E5240"/>
                </a:solidFill>
              </a:rPr>
              <a:t>)</a:t>
            </a:r>
            <a:r>
              <a:rPr lang="ko-KR" altLang="en-US" dirty="0" smtClean="0">
                <a:solidFill>
                  <a:srgbClr val="5E5240"/>
                </a:solidFill>
              </a:rPr>
              <a:t> 데이터에서 점포 별 </a:t>
            </a:r>
            <a:r>
              <a:rPr lang="ko-KR" altLang="en-US" dirty="0" err="1" smtClean="0">
                <a:solidFill>
                  <a:srgbClr val="5E5240"/>
                </a:solidFill>
              </a:rPr>
              <a:t>크롤링</a:t>
            </a:r>
            <a:endParaRPr lang="en-US" altLang="ko-KR" dirty="0" smtClean="0">
              <a:solidFill>
                <a:srgbClr val="5E5240"/>
              </a:solidFill>
            </a:endParaRPr>
          </a:p>
          <a:p>
            <a:endParaRPr lang="ko-KR" altLang="en-US" dirty="0">
              <a:solidFill>
                <a:srgbClr val="5E5240"/>
              </a:solidFill>
            </a:endParaRPr>
          </a:p>
          <a:p>
            <a:r>
              <a:rPr lang="ko-KR" altLang="en-US" dirty="0" err="1">
                <a:solidFill>
                  <a:srgbClr val="5E5240"/>
                </a:solidFill>
              </a:rPr>
              <a:t>크롤링시간</a:t>
            </a:r>
            <a:r>
              <a:rPr lang="en-US" altLang="ko-KR" dirty="0">
                <a:solidFill>
                  <a:srgbClr val="5E5240"/>
                </a:solidFill>
              </a:rPr>
              <a:t>/</a:t>
            </a:r>
            <a:r>
              <a:rPr lang="ko-KR" altLang="en-US" dirty="0">
                <a:solidFill>
                  <a:srgbClr val="5E5240"/>
                </a:solidFill>
              </a:rPr>
              <a:t>지역</a:t>
            </a:r>
            <a:r>
              <a:rPr lang="en-US" altLang="ko-KR" dirty="0">
                <a:solidFill>
                  <a:srgbClr val="5E5240"/>
                </a:solidFill>
              </a:rPr>
              <a:t>/</a:t>
            </a:r>
            <a:r>
              <a:rPr lang="ko-KR" altLang="en-US" dirty="0" err="1">
                <a:solidFill>
                  <a:srgbClr val="5E5240"/>
                </a:solidFill>
              </a:rPr>
              <a:t>가게이름</a:t>
            </a:r>
            <a:r>
              <a:rPr lang="en-US" altLang="ko-KR" dirty="0">
                <a:solidFill>
                  <a:srgbClr val="5E5240"/>
                </a:solidFill>
              </a:rPr>
              <a:t>/</a:t>
            </a:r>
            <a:r>
              <a:rPr lang="ko-KR" altLang="en-US" dirty="0">
                <a:solidFill>
                  <a:srgbClr val="5E5240"/>
                </a:solidFill>
              </a:rPr>
              <a:t>아이디</a:t>
            </a:r>
            <a:r>
              <a:rPr lang="en-US" altLang="ko-KR" dirty="0">
                <a:solidFill>
                  <a:srgbClr val="5E5240"/>
                </a:solidFill>
              </a:rPr>
              <a:t>/</a:t>
            </a:r>
            <a:r>
              <a:rPr lang="ko-KR" altLang="en-US" dirty="0" err="1" smtClean="0">
                <a:solidFill>
                  <a:srgbClr val="5E5240"/>
                </a:solidFill>
              </a:rPr>
              <a:t>주문내용</a:t>
            </a:r>
            <a:r>
              <a:rPr lang="en-US" altLang="ko-KR" dirty="0" smtClean="0">
                <a:solidFill>
                  <a:srgbClr val="5E5240"/>
                </a:solidFill>
              </a:rPr>
              <a:t> </a:t>
            </a:r>
            <a:r>
              <a:rPr lang="ko-KR" altLang="en-US" dirty="0" smtClean="0">
                <a:solidFill>
                  <a:srgbClr val="5E5240"/>
                </a:solidFill>
              </a:rPr>
              <a:t>등</a:t>
            </a:r>
          </a:p>
        </p:txBody>
      </p:sp>
      <p:sp>
        <p:nvSpPr>
          <p:cNvPr id="10" name="제목 1"/>
          <p:cNvSpPr txBox="1">
            <a:spLocks/>
          </p:cNvSpPr>
          <p:nvPr/>
        </p:nvSpPr>
        <p:spPr>
          <a:xfrm>
            <a:off x="723901" y="291053"/>
            <a:ext cx="6291496" cy="711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 smtClean="0">
                <a:solidFill>
                  <a:srgbClr val="5E5240"/>
                </a:solidFill>
              </a:rPr>
              <a:t>3. </a:t>
            </a:r>
            <a:r>
              <a:rPr lang="ko-KR" altLang="en-US" sz="2400" b="1" dirty="0" smtClean="0">
                <a:solidFill>
                  <a:srgbClr val="5E5240"/>
                </a:solidFill>
              </a:rPr>
              <a:t>수집 및 정제 과정 </a:t>
            </a:r>
            <a:r>
              <a:rPr lang="ko-KR" altLang="en-US" sz="1800" dirty="0" smtClean="0">
                <a:solidFill>
                  <a:srgbClr val="5E5240"/>
                </a:solidFill>
              </a:rPr>
              <a:t>배달업체</a:t>
            </a:r>
            <a:r>
              <a:rPr lang="en-US" altLang="ko-KR" sz="1800" dirty="0" smtClean="0">
                <a:solidFill>
                  <a:srgbClr val="5E5240"/>
                </a:solidFill>
              </a:rPr>
              <a:t>(</a:t>
            </a:r>
            <a:r>
              <a:rPr lang="ko-KR" altLang="en-US" sz="1800" dirty="0" err="1" smtClean="0">
                <a:solidFill>
                  <a:srgbClr val="5E5240"/>
                </a:solidFill>
              </a:rPr>
              <a:t>요기요</a:t>
            </a:r>
            <a:r>
              <a:rPr lang="en-US" altLang="ko-KR" sz="1800" dirty="0" smtClean="0">
                <a:solidFill>
                  <a:srgbClr val="5E5240"/>
                </a:solidFill>
              </a:rPr>
              <a:t>)</a:t>
            </a:r>
            <a:endParaRPr lang="ko-KR" altLang="en-US" sz="1800" b="1" dirty="0">
              <a:solidFill>
                <a:srgbClr val="5E5240"/>
              </a:solidFill>
            </a:endParaRPr>
          </a:p>
        </p:txBody>
      </p:sp>
      <p:cxnSp>
        <p:nvCxnSpPr>
          <p:cNvPr id="16" name="직선 연결선 15"/>
          <p:cNvCxnSpPr/>
          <p:nvPr/>
        </p:nvCxnSpPr>
        <p:spPr>
          <a:xfrm>
            <a:off x="5791200" y="646653"/>
            <a:ext cx="5725240" cy="0"/>
          </a:xfrm>
          <a:prstGeom prst="line">
            <a:avLst/>
          </a:prstGeom>
          <a:ln w="34925">
            <a:solidFill>
              <a:srgbClr val="5E524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6895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/>
        </p:nvSpPr>
        <p:spPr>
          <a:xfrm>
            <a:off x="7969647" y="1223493"/>
            <a:ext cx="2248410" cy="593029"/>
          </a:xfrm>
          <a:prstGeom prst="rect">
            <a:avLst/>
          </a:prstGeom>
          <a:solidFill>
            <a:srgbClr val="5E524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>
                <a:solidFill>
                  <a:srgbClr val="5E5240"/>
                </a:solidFill>
              </a:rPr>
              <a:t>다음 지도 크롤링</a:t>
            </a:r>
            <a:endParaRPr lang="ko-KR" altLang="en-US" b="1" dirty="0">
              <a:solidFill>
                <a:srgbClr val="5E5240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7969647" y="1954804"/>
            <a:ext cx="36562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 err="1">
                <a:solidFill>
                  <a:srgbClr val="5E5240"/>
                </a:solidFill>
              </a:rPr>
              <a:t>다음맵으로</a:t>
            </a:r>
            <a:r>
              <a:rPr lang="ko-KR" altLang="en-US" sz="1400" dirty="0">
                <a:solidFill>
                  <a:srgbClr val="5E5240"/>
                </a:solidFill>
              </a:rPr>
              <a:t> </a:t>
            </a:r>
            <a:r>
              <a:rPr lang="en-US" altLang="ko-KR" sz="1400" dirty="0">
                <a:solidFill>
                  <a:srgbClr val="5E5240"/>
                </a:solidFill>
              </a:rPr>
              <a:t>[</a:t>
            </a:r>
            <a:r>
              <a:rPr lang="ko-KR" altLang="en-US" sz="1400" dirty="0">
                <a:solidFill>
                  <a:srgbClr val="5E5240"/>
                </a:solidFill>
              </a:rPr>
              <a:t>서울 맛집</a:t>
            </a:r>
            <a:r>
              <a:rPr lang="en-US" altLang="ko-KR" sz="1400" dirty="0">
                <a:solidFill>
                  <a:srgbClr val="5E5240"/>
                </a:solidFill>
              </a:rPr>
              <a:t>]</a:t>
            </a:r>
            <a:r>
              <a:rPr lang="ko-KR" altLang="en-US" sz="1400" dirty="0">
                <a:solidFill>
                  <a:srgbClr val="5E5240"/>
                </a:solidFill>
              </a:rPr>
              <a:t> </a:t>
            </a:r>
            <a:r>
              <a:rPr lang="ko-KR" altLang="en-US" sz="1400" dirty="0" smtClean="0">
                <a:solidFill>
                  <a:srgbClr val="5E5240"/>
                </a:solidFill>
              </a:rPr>
              <a:t>검색</a:t>
            </a:r>
            <a:endParaRPr lang="en-US" altLang="ko-KR" sz="1400" dirty="0">
              <a:solidFill>
                <a:srgbClr val="5E5240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7969647" y="3231547"/>
            <a:ext cx="3326097" cy="593029"/>
          </a:xfrm>
          <a:prstGeom prst="rect">
            <a:avLst/>
          </a:prstGeom>
          <a:solidFill>
            <a:srgbClr val="5E524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8094148" y="3343395"/>
            <a:ext cx="30235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b="1" dirty="0" smtClean="0">
                <a:solidFill>
                  <a:srgbClr val="5E5240"/>
                </a:solidFill>
              </a:rPr>
              <a:t>맛집 데이터 </a:t>
            </a:r>
            <a:r>
              <a:rPr lang="en-US" altLang="ko-KR" b="1" dirty="0" smtClean="0">
                <a:solidFill>
                  <a:srgbClr val="5E5240"/>
                </a:solidFill>
              </a:rPr>
              <a:t>22475</a:t>
            </a:r>
            <a:r>
              <a:rPr lang="ko-KR" altLang="en-US" b="1" dirty="0" smtClean="0">
                <a:solidFill>
                  <a:srgbClr val="5E5240"/>
                </a:solidFill>
              </a:rPr>
              <a:t>개 수집 </a:t>
            </a:r>
            <a:endParaRPr lang="ko-KR" altLang="en-US" b="1" dirty="0">
              <a:solidFill>
                <a:srgbClr val="5E5240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723900" y="1223493"/>
            <a:ext cx="7026729" cy="5273990"/>
          </a:xfrm>
          <a:prstGeom prst="rect">
            <a:avLst/>
          </a:prstGeom>
          <a:noFill/>
          <a:ln>
            <a:solidFill>
              <a:srgbClr val="5E5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7969647" y="2354600"/>
            <a:ext cx="365629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rgbClr val="5E5240"/>
                </a:solidFill>
              </a:rPr>
              <a:t>업종 </a:t>
            </a:r>
            <a:r>
              <a:rPr lang="en-US" altLang="ko-KR" sz="1400" dirty="0">
                <a:solidFill>
                  <a:srgbClr val="5E5240"/>
                </a:solidFill>
              </a:rPr>
              <a:t>+ </a:t>
            </a:r>
            <a:r>
              <a:rPr lang="ko-KR" altLang="en-US" sz="1400" dirty="0" err="1">
                <a:solidFill>
                  <a:srgbClr val="5E5240"/>
                </a:solidFill>
              </a:rPr>
              <a:t>가게이름</a:t>
            </a:r>
            <a:r>
              <a:rPr lang="ko-KR" altLang="en-US" sz="1400" dirty="0">
                <a:solidFill>
                  <a:srgbClr val="5E5240"/>
                </a:solidFill>
              </a:rPr>
              <a:t> </a:t>
            </a:r>
            <a:r>
              <a:rPr lang="en-US" altLang="ko-KR" sz="1400" dirty="0">
                <a:solidFill>
                  <a:srgbClr val="5E5240"/>
                </a:solidFill>
              </a:rPr>
              <a:t>+ </a:t>
            </a:r>
            <a:r>
              <a:rPr lang="ko-KR" altLang="en-US" sz="1400" dirty="0">
                <a:solidFill>
                  <a:srgbClr val="5E5240"/>
                </a:solidFill>
              </a:rPr>
              <a:t>평가점수 </a:t>
            </a:r>
            <a:r>
              <a:rPr lang="en-US" altLang="ko-KR" sz="1400" dirty="0">
                <a:solidFill>
                  <a:srgbClr val="5E5240"/>
                </a:solidFill>
              </a:rPr>
              <a:t>+ </a:t>
            </a:r>
            <a:r>
              <a:rPr lang="ko-KR" altLang="en-US" sz="1400" dirty="0" err="1">
                <a:solidFill>
                  <a:srgbClr val="5E5240"/>
                </a:solidFill>
              </a:rPr>
              <a:t>평가인원</a:t>
            </a:r>
            <a:r>
              <a:rPr lang="ko-KR" altLang="en-US" sz="1400" dirty="0">
                <a:solidFill>
                  <a:srgbClr val="5E5240"/>
                </a:solidFill>
              </a:rPr>
              <a:t> </a:t>
            </a:r>
            <a:r>
              <a:rPr lang="en-US" altLang="ko-KR" sz="1400" dirty="0">
                <a:solidFill>
                  <a:srgbClr val="5E5240"/>
                </a:solidFill>
              </a:rPr>
              <a:t>+</a:t>
            </a:r>
          </a:p>
          <a:p>
            <a:r>
              <a:rPr lang="ko-KR" altLang="en-US" sz="1400" dirty="0" err="1">
                <a:solidFill>
                  <a:srgbClr val="5E5240"/>
                </a:solidFill>
              </a:rPr>
              <a:t>리뷰갯수</a:t>
            </a:r>
            <a:r>
              <a:rPr lang="ko-KR" altLang="en-US" sz="1400" dirty="0">
                <a:solidFill>
                  <a:srgbClr val="5E5240"/>
                </a:solidFill>
              </a:rPr>
              <a:t> </a:t>
            </a:r>
            <a:r>
              <a:rPr lang="en-US" altLang="ko-KR" sz="1400" dirty="0">
                <a:solidFill>
                  <a:srgbClr val="5E5240"/>
                </a:solidFill>
              </a:rPr>
              <a:t>+ </a:t>
            </a:r>
            <a:r>
              <a:rPr lang="ko-KR" altLang="en-US" sz="1400" dirty="0">
                <a:solidFill>
                  <a:srgbClr val="5E5240"/>
                </a:solidFill>
              </a:rPr>
              <a:t>주소 </a:t>
            </a:r>
            <a:r>
              <a:rPr lang="en-US" altLang="ko-KR" sz="1400" dirty="0">
                <a:solidFill>
                  <a:srgbClr val="5E5240"/>
                </a:solidFill>
              </a:rPr>
              <a:t>+ </a:t>
            </a:r>
            <a:r>
              <a:rPr lang="ko-KR" altLang="en-US" sz="1400" dirty="0">
                <a:solidFill>
                  <a:srgbClr val="5E5240"/>
                </a:solidFill>
              </a:rPr>
              <a:t>전화 </a:t>
            </a:r>
            <a:r>
              <a:rPr lang="en-US" altLang="ko-KR" sz="1400" dirty="0">
                <a:solidFill>
                  <a:srgbClr val="5E5240"/>
                </a:solidFill>
              </a:rPr>
              <a:t>+ </a:t>
            </a:r>
            <a:r>
              <a:rPr lang="ko-KR" altLang="en-US" sz="1400" dirty="0">
                <a:solidFill>
                  <a:srgbClr val="5E5240"/>
                </a:solidFill>
              </a:rPr>
              <a:t>영업시간 </a:t>
            </a:r>
            <a:r>
              <a:rPr lang="en-US" altLang="ko-KR" sz="1400" dirty="0">
                <a:solidFill>
                  <a:srgbClr val="5E5240"/>
                </a:solidFill>
              </a:rPr>
              <a:t>+</a:t>
            </a:r>
            <a:r>
              <a:rPr lang="ko-KR" altLang="en-US" sz="1400" dirty="0" err="1">
                <a:solidFill>
                  <a:srgbClr val="5E5240"/>
                </a:solidFill>
              </a:rPr>
              <a:t>링크주소</a:t>
            </a:r>
            <a:r>
              <a:rPr lang="ko-KR" altLang="en-US" sz="1400" dirty="0">
                <a:solidFill>
                  <a:srgbClr val="5E5240"/>
                </a:solidFill>
              </a:rPr>
              <a:t> </a:t>
            </a:r>
            <a:r>
              <a:rPr lang="ko-KR" altLang="en-US" sz="1400" dirty="0" err="1">
                <a:solidFill>
                  <a:srgbClr val="5E5240"/>
                </a:solidFill>
              </a:rPr>
              <a:t>크롤링</a:t>
            </a:r>
            <a:endParaRPr lang="ko-KR" altLang="en-US" sz="1400" dirty="0">
              <a:solidFill>
                <a:srgbClr val="5E5240"/>
              </a:solidFill>
            </a:endParaRPr>
          </a:p>
        </p:txBody>
      </p:sp>
      <p:sp>
        <p:nvSpPr>
          <p:cNvPr id="20" name="제목 1"/>
          <p:cNvSpPr txBox="1">
            <a:spLocks/>
          </p:cNvSpPr>
          <p:nvPr/>
        </p:nvSpPr>
        <p:spPr>
          <a:xfrm>
            <a:off x="723901" y="291053"/>
            <a:ext cx="4065813" cy="711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 smtClean="0">
                <a:solidFill>
                  <a:srgbClr val="5E5240"/>
                </a:solidFill>
              </a:rPr>
              <a:t>3. </a:t>
            </a:r>
            <a:r>
              <a:rPr lang="ko-KR" altLang="en-US" sz="2400" b="1" dirty="0" smtClean="0">
                <a:solidFill>
                  <a:srgbClr val="5E5240"/>
                </a:solidFill>
              </a:rPr>
              <a:t>수집 및 정제 과정 </a:t>
            </a:r>
            <a:r>
              <a:rPr lang="ko-KR" altLang="en-US" sz="1800" dirty="0" err="1" smtClean="0">
                <a:solidFill>
                  <a:srgbClr val="5E5240"/>
                </a:solidFill>
              </a:rPr>
              <a:t>다음맵</a:t>
            </a:r>
            <a:endParaRPr lang="ko-KR" altLang="en-US" sz="1800" b="1" dirty="0">
              <a:solidFill>
                <a:srgbClr val="5E5240"/>
              </a:solidFill>
            </a:endParaRPr>
          </a:p>
        </p:txBody>
      </p:sp>
      <p:cxnSp>
        <p:nvCxnSpPr>
          <p:cNvPr id="21" name="직선 연결선 20"/>
          <p:cNvCxnSpPr/>
          <p:nvPr/>
        </p:nvCxnSpPr>
        <p:spPr>
          <a:xfrm>
            <a:off x="4673600" y="646653"/>
            <a:ext cx="6842840" cy="0"/>
          </a:xfrm>
          <a:prstGeom prst="line">
            <a:avLst/>
          </a:prstGeom>
          <a:ln w="34925">
            <a:solidFill>
              <a:srgbClr val="5E524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그림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1211" y="1357852"/>
            <a:ext cx="2473729" cy="4987464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3955" y="1357853"/>
            <a:ext cx="3815701" cy="4808130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3283" y="3989757"/>
            <a:ext cx="3531479" cy="2507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455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7741" y="2008400"/>
            <a:ext cx="4911290" cy="2785262"/>
          </a:xfrm>
          <a:prstGeom prst="rect">
            <a:avLst/>
          </a:prstGeom>
        </p:spPr>
      </p:pic>
      <p:grpSp>
        <p:nvGrpSpPr>
          <p:cNvPr id="13" name="그룹 12"/>
          <p:cNvGrpSpPr/>
          <p:nvPr/>
        </p:nvGrpSpPr>
        <p:grpSpPr>
          <a:xfrm>
            <a:off x="723900" y="1733959"/>
            <a:ext cx="10744200" cy="3241041"/>
            <a:chOff x="609600" y="2232842"/>
            <a:chExt cx="10744200" cy="2946400"/>
          </a:xfrm>
        </p:grpSpPr>
        <p:sp>
          <p:nvSpPr>
            <p:cNvPr id="14" name="직사각형 13"/>
            <p:cNvSpPr/>
            <p:nvPr/>
          </p:nvSpPr>
          <p:spPr>
            <a:xfrm>
              <a:off x="609600" y="2232842"/>
              <a:ext cx="5201919" cy="2946400"/>
            </a:xfrm>
            <a:prstGeom prst="rect">
              <a:avLst/>
            </a:prstGeom>
            <a:noFill/>
            <a:ln>
              <a:solidFill>
                <a:srgbClr val="5E52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6151881" y="2232842"/>
              <a:ext cx="5201919" cy="2946400"/>
            </a:xfrm>
            <a:prstGeom prst="rect">
              <a:avLst/>
            </a:prstGeom>
            <a:noFill/>
            <a:ln>
              <a:solidFill>
                <a:srgbClr val="5E52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" name="직사각형 17"/>
          <p:cNvSpPr/>
          <p:nvPr/>
        </p:nvSpPr>
        <p:spPr>
          <a:xfrm>
            <a:off x="723900" y="5117397"/>
            <a:ext cx="10744200" cy="1380085"/>
          </a:xfrm>
          <a:prstGeom prst="rect">
            <a:avLst/>
          </a:prstGeom>
          <a:solidFill>
            <a:srgbClr val="5E5240"/>
          </a:solidFill>
          <a:ln>
            <a:solidFill>
              <a:srgbClr val="5E5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3153559" y="5322983"/>
            <a:ext cx="588494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</a:rPr>
              <a:t>기존 </a:t>
            </a:r>
            <a:r>
              <a:rPr lang="en-US" altLang="ko-KR" b="1" dirty="0" smtClean="0">
                <a:solidFill>
                  <a:schemeClr val="bg1"/>
                </a:solidFill>
              </a:rPr>
              <a:t>22475</a:t>
            </a:r>
            <a:r>
              <a:rPr lang="ko-KR" altLang="en-US" b="1" dirty="0" smtClean="0">
                <a:solidFill>
                  <a:schemeClr val="bg1"/>
                </a:solidFill>
              </a:rPr>
              <a:t>개의 데이터에서</a:t>
            </a:r>
            <a:r>
              <a:rPr lang="en-US" altLang="ko-KR" b="1" dirty="0" smtClean="0">
                <a:solidFill>
                  <a:schemeClr val="bg1"/>
                </a:solidFill>
              </a:rPr>
              <a:t>(</a:t>
            </a:r>
            <a:r>
              <a:rPr lang="ko-KR" altLang="en-US" b="1" dirty="0" smtClean="0">
                <a:solidFill>
                  <a:schemeClr val="bg1"/>
                </a:solidFill>
              </a:rPr>
              <a:t>서울맛집데이터</a:t>
            </a:r>
            <a:r>
              <a:rPr lang="en-US" altLang="ko-KR" b="1" dirty="0" smtClean="0">
                <a:solidFill>
                  <a:schemeClr val="bg1"/>
                </a:solidFill>
              </a:rPr>
              <a:t>)</a:t>
            </a:r>
            <a:r>
              <a:rPr lang="ko-KR" altLang="en-US" b="1" dirty="0" smtClean="0">
                <a:solidFill>
                  <a:schemeClr val="bg1"/>
                </a:solidFill>
              </a:rPr>
              <a:t> </a:t>
            </a:r>
            <a:endParaRPr lang="en-US" altLang="ko-KR" b="1" dirty="0" smtClean="0">
              <a:solidFill>
                <a:schemeClr val="bg1"/>
              </a:solidFill>
            </a:endParaRPr>
          </a:p>
          <a:p>
            <a:pPr algn="ctr"/>
            <a:endParaRPr lang="en-US" altLang="ko-KR" b="1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b="1" dirty="0" smtClean="0">
                <a:solidFill>
                  <a:schemeClr val="bg1"/>
                </a:solidFill>
              </a:rPr>
              <a:t>업종 중 </a:t>
            </a:r>
            <a:r>
              <a:rPr lang="ko-KR" altLang="en-US" b="1" dirty="0" err="1" smtClean="0">
                <a:solidFill>
                  <a:schemeClr val="bg1"/>
                </a:solidFill>
              </a:rPr>
              <a:t>치킨데이터</a:t>
            </a:r>
            <a:r>
              <a:rPr lang="ko-KR" altLang="en-US" b="1" dirty="0" smtClean="0">
                <a:solidFill>
                  <a:schemeClr val="bg1"/>
                </a:solidFill>
              </a:rPr>
              <a:t> 총</a:t>
            </a:r>
            <a:r>
              <a:rPr lang="en-US" altLang="ko-KR" b="1" dirty="0" smtClean="0">
                <a:solidFill>
                  <a:schemeClr val="bg1"/>
                </a:solidFill>
              </a:rPr>
              <a:t>656</a:t>
            </a:r>
            <a:r>
              <a:rPr lang="ko-KR" altLang="en-US" b="1" dirty="0" smtClean="0">
                <a:solidFill>
                  <a:schemeClr val="bg1"/>
                </a:solidFill>
              </a:rPr>
              <a:t>개 샘플링데이터 </a:t>
            </a:r>
            <a:r>
              <a:rPr lang="en-US" altLang="ko-KR" b="1" dirty="0" smtClean="0">
                <a:solidFill>
                  <a:schemeClr val="bg1"/>
                </a:solidFill>
              </a:rPr>
              <a:t>csv</a:t>
            </a:r>
            <a:r>
              <a:rPr lang="ko-KR" altLang="en-US" b="1" dirty="0" smtClean="0">
                <a:solidFill>
                  <a:schemeClr val="bg1"/>
                </a:solidFill>
              </a:rPr>
              <a:t>로</a:t>
            </a:r>
            <a:r>
              <a:rPr lang="en-US" altLang="ko-KR" b="1" dirty="0" smtClean="0">
                <a:solidFill>
                  <a:schemeClr val="bg1"/>
                </a:solidFill>
              </a:rPr>
              <a:t> </a:t>
            </a:r>
            <a:r>
              <a:rPr lang="ko-KR" altLang="en-US" b="1" dirty="0" smtClean="0">
                <a:solidFill>
                  <a:schemeClr val="bg1"/>
                </a:solidFill>
              </a:rPr>
              <a:t>저장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723900" y="1002253"/>
            <a:ext cx="5201919" cy="593029"/>
          </a:xfrm>
          <a:prstGeom prst="rect">
            <a:avLst/>
          </a:prstGeom>
          <a:solidFill>
            <a:srgbClr val="5E524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6266181" y="1002253"/>
            <a:ext cx="5201919" cy="593029"/>
          </a:xfrm>
          <a:prstGeom prst="rect">
            <a:avLst/>
          </a:prstGeom>
          <a:solidFill>
            <a:srgbClr val="5E524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1684030" y="1120292"/>
            <a:ext cx="32816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b="1" dirty="0" err="1" smtClean="0">
                <a:solidFill>
                  <a:srgbClr val="5E5240"/>
                </a:solidFill>
              </a:rPr>
              <a:t>다음맵</a:t>
            </a:r>
            <a:r>
              <a:rPr lang="ko-KR" altLang="en-US" b="1" dirty="0" smtClean="0">
                <a:solidFill>
                  <a:srgbClr val="5E5240"/>
                </a:solidFill>
              </a:rPr>
              <a:t> </a:t>
            </a:r>
            <a:r>
              <a:rPr lang="ko-KR" altLang="en-US" b="1" dirty="0" err="1" smtClean="0">
                <a:solidFill>
                  <a:srgbClr val="5E5240"/>
                </a:solidFill>
              </a:rPr>
              <a:t>크롤링</a:t>
            </a:r>
            <a:r>
              <a:rPr lang="ko-KR" altLang="en-US" b="1" dirty="0" smtClean="0">
                <a:solidFill>
                  <a:srgbClr val="5E5240"/>
                </a:solidFill>
              </a:rPr>
              <a:t> 데이터 정제 전</a:t>
            </a:r>
            <a:endParaRPr lang="ko-KR" altLang="en-US" b="1" dirty="0">
              <a:solidFill>
                <a:srgbClr val="5E5240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7226311" y="1140930"/>
            <a:ext cx="32816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b="1" dirty="0" err="1" smtClean="0">
                <a:solidFill>
                  <a:srgbClr val="5E5240"/>
                </a:solidFill>
              </a:rPr>
              <a:t>다음맵</a:t>
            </a:r>
            <a:r>
              <a:rPr lang="ko-KR" altLang="en-US" b="1" dirty="0" smtClean="0">
                <a:solidFill>
                  <a:srgbClr val="5E5240"/>
                </a:solidFill>
              </a:rPr>
              <a:t> </a:t>
            </a:r>
            <a:r>
              <a:rPr lang="ko-KR" altLang="en-US" b="1" dirty="0" err="1" smtClean="0">
                <a:solidFill>
                  <a:srgbClr val="5E5240"/>
                </a:solidFill>
              </a:rPr>
              <a:t>크롤링</a:t>
            </a:r>
            <a:r>
              <a:rPr lang="ko-KR" altLang="en-US" b="1" dirty="0" smtClean="0">
                <a:solidFill>
                  <a:srgbClr val="5E5240"/>
                </a:solidFill>
              </a:rPr>
              <a:t> 데이터 정제 후</a:t>
            </a:r>
            <a:endParaRPr lang="ko-KR" altLang="en-US" b="1" dirty="0">
              <a:solidFill>
                <a:srgbClr val="5E5240"/>
              </a:solidFill>
            </a:endParaRPr>
          </a:p>
        </p:txBody>
      </p:sp>
      <p:sp>
        <p:nvSpPr>
          <p:cNvPr id="19" name="제목 1"/>
          <p:cNvSpPr txBox="1">
            <a:spLocks/>
          </p:cNvSpPr>
          <p:nvPr/>
        </p:nvSpPr>
        <p:spPr>
          <a:xfrm>
            <a:off x="723901" y="291053"/>
            <a:ext cx="4065813" cy="711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 smtClean="0">
                <a:solidFill>
                  <a:srgbClr val="5E5240"/>
                </a:solidFill>
              </a:rPr>
              <a:t>3. </a:t>
            </a:r>
            <a:r>
              <a:rPr lang="ko-KR" altLang="en-US" sz="2400" b="1" dirty="0" smtClean="0">
                <a:solidFill>
                  <a:srgbClr val="5E5240"/>
                </a:solidFill>
              </a:rPr>
              <a:t>수집 및 정제 과정 </a:t>
            </a:r>
            <a:r>
              <a:rPr lang="ko-KR" altLang="en-US" sz="1800" dirty="0" err="1" smtClean="0">
                <a:solidFill>
                  <a:srgbClr val="5E5240"/>
                </a:solidFill>
              </a:rPr>
              <a:t>다음맵</a:t>
            </a:r>
            <a:endParaRPr lang="ko-KR" altLang="en-US" sz="1800" b="1" dirty="0">
              <a:solidFill>
                <a:srgbClr val="5E5240"/>
              </a:solidFill>
            </a:endParaRPr>
          </a:p>
        </p:txBody>
      </p:sp>
      <p:cxnSp>
        <p:nvCxnSpPr>
          <p:cNvPr id="21" name="직선 연결선 20"/>
          <p:cNvCxnSpPr/>
          <p:nvPr/>
        </p:nvCxnSpPr>
        <p:spPr>
          <a:xfrm>
            <a:off x="4673600" y="646653"/>
            <a:ext cx="6842840" cy="0"/>
          </a:xfrm>
          <a:prstGeom prst="line">
            <a:avLst/>
          </a:prstGeom>
          <a:ln w="34925">
            <a:solidFill>
              <a:srgbClr val="5E524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사각형 설명선 4"/>
          <p:cNvSpPr/>
          <p:nvPr/>
        </p:nvSpPr>
        <p:spPr>
          <a:xfrm>
            <a:off x="9379818" y="3309238"/>
            <a:ext cx="1937161" cy="1361784"/>
          </a:xfrm>
          <a:prstGeom prst="wedgeRectCallout">
            <a:avLst>
              <a:gd name="adj1" fmla="val -72760"/>
              <a:gd name="adj2" fmla="val -32961"/>
            </a:avLst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1750">
            <a:solidFill>
              <a:srgbClr val="E739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직사각형 22"/>
          <p:cNvSpPr/>
          <p:nvPr/>
        </p:nvSpPr>
        <p:spPr>
          <a:xfrm>
            <a:off x="9600007" y="3707104"/>
            <a:ext cx="142058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 smtClean="0">
                <a:solidFill>
                  <a:srgbClr val="5E5240"/>
                </a:solidFill>
              </a:rPr>
              <a:t>정제 후 </a:t>
            </a:r>
            <a:endParaRPr lang="en-US" altLang="ko-KR" b="1" dirty="0" smtClean="0">
              <a:solidFill>
                <a:srgbClr val="5E5240"/>
              </a:solidFill>
            </a:endParaRPr>
          </a:p>
          <a:p>
            <a:r>
              <a:rPr lang="ko-KR" altLang="en-US" b="1" dirty="0" smtClean="0">
                <a:solidFill>
                  <a:srgbClr val="5E5240"/>
                </a:solidFill>
              </a:rPr>
              <a:t>위도 경도</a:t>
            </a:r>
            <a:endParaRPr lang="en-US" altLang="ko-KR" b="1" dirty="0" smtClean="0">
              <a:solidFill>
                <a:srgbClr val="5E5240"/>
              </a:solidFill>
            </a:endParaRPr>
          </a:p>
          <a:p>
            <a:r>
              <a:rPr lang="ko-KR" altLang="en-US" b="1" dirty="0" smtClean="0">
                <a:solidFill>
                  <a:srgbClr val="5E5240"/>
                </a:solidFill>
              </a:rPr>
              <a:t>데이터 추가</a:t>
            </a:r>
            <a:endParaRPr lang="ko-KR" altLang="en-US" b="1" dirty="0">
              <a:solidFill>
                <a:srgbClr val="5E5240"/>
              </a:solidFill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10" y="2136938"/>
            <a:ext cx="4994698" cy="2546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42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723900" y="5117397"/>
            <a:ext cx="10744200" cy="1380085"/>
          </a:xfrm>
          <a:prstGeom prst="rect">
            <a:avLst/>
          </a:prstGeom>
          <a:solidFill>
            <a:srgbClr val="5E5240"/>
          </a:solidFill>
          <a:ln>
            <a:solidFill>
              <a:srgbClr val="5E5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[</a:t>
            </a:r>
            <a:r>
              <a:rPr lang="ko-KR" altLang="en-US" dirty="0" smtClean="0"/>
              <a:t>고객들의 주문 성향 파악을 위한 </a:t>
            </a:r>
            <a:r>
              <a:rPr lang="ko-KR" altLang="en-US" dirty="0" err="1" smtClean="0"/>
              <a:t>정제과정</a:t>
            </a:r>
            <a:r>
              <a:rPr lang="en-US" altLang="ko-KR" dirty="0" smtClean="0"/>
              <a:t>]</a:t>
            </a:r>
          </a:p>
          <a:p>
            <a:pPr algn="ctr"/>
            <a:endParaRPr lang="en-US" altLang="ko-KR" dirty="0" smtClean="0"/>
          </a:p>
          <a:p>
            <a:pPr algn="ctr"/>
            <a:r>
              <a:rPr lang="ko-KR" altLang="en-US" b="1" dirty="0" err="1" smtClean="0"/>
              <a:t>요일별</a:t>
            </a:r>
            <a:r>
              <a:rPr lang="ko-KR" altLang="en-US" b="1" dirty="0" smtClean="0"/>
              <a:t> 빈도수 분석을 위해서 </a:t>
            </a:r>
            <a:r>
              <a:rPr lang="ko-KR" altLang="en-US" b="1" dirty="0" err="1" smtClean="0"/>
              <a:t>크롤링</a:t>
            </a:r>
            <a:r>
              <a:rPr lang="ko-KR" altLang="en-US" b="1" dirty="0" smtClean="0"/>
              <a:t> 시간과 맛 양 배달 추출</a:t>
            </a:r>
            <a:endParaRPr lang="ko-KR" altLang="en-US"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6974" y="1741957"/>
            <a:ext cx="9798050" cy="3141427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723901" y="1733959"/>
            <a:ext cx="10744200" cy="3241041"/>
          </a:xfrm>
          <a:prstGeom prst="rect">
            <a:avLst/>
          </a:prstGeom>
          <a:noFill/>
          <a:ln>
            <a:solidFill>
              <a:srgbClr val="5E5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제목 1"/>
          <p:cNvSpPr txBox="1">
            <a:spLocks/>
          </p:cNvSpPr>
          <p:nvPr/>
        </p:nvSpPr>
        <p:spPr>
          <a:xfrm>
            <a:off x="723901" y="291053"/>
            <a:ext cx="5300662" cy="711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 smtClean="0">
                <a:solidFill>
                  <a:srgbClr val="5E5240"/>
                </a:solidFill>
              </a:rPr>
              <a:t>3. </a:t>
            </a:r>
            <a:r>
              <a:rPr lang="ko-KR" altLang="en-US" sz="2400" b="1" dirty="0" smtClean="0">
                <a:solidFill>
                  <a:srgbClr val="5E5240"/>
                </a:solidFill>
              </a:rPr>
              <a:t>수집 및 정제 과정 </a:t>
            </a:r>
            <a:r>
              <a:rPr lang="ko-KR" altLang="en-US" sz="1800" dirty="0">
                <a:solidFill>
                  <a:srgbClr val="5E5240"/>
                </a:solidFill>
              </a:rPr>
              <a:t>배달업체</a:t>
            </a:r>
            <a:r>
              <a:rPr lang="en-US" altLang="ko-KR" sz="1800" dirty="0">
                <a:solidFill>
                  <a:srgbClr val="5E5240"/>
                </a:solidFill>
              </a:rPr>
              <a:t>(</a:t>
            </a:r>
            <a:r>
              <a:rPr lang="ko-KR" altLang="en-US" sz="1800" dirty="0" err="1">
                <a:solidFill>
                  <a:srgbClr val="5E5240"/>
                </a:solidFill>
              </a:rPr>
              <a:t>요기요</a:t>
            </a:r>
            <a:r>
              <a:rPr lang="en-US" altLang="ko-KR" sz="1800" dirty="0" smtClean="0">
                <a:solidFill>
                  <a:srgbClr val="5E5240"/>
                </a:solidFill>
              </a:rPr>
              <a:t>)</a:t>
            </a:r>
            <a:endParaRPr lang="ko-KR" altLang="en-US" sz="1800" b="1" dirty="0">
              <a:solidFill>
                <a:srgbClr val="5E5240"/>
              </a:solidFill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5715000" y="646653"/>
            <a:ext cx="5753100" cy="0"/>
          </a:xfrm>
          <a:prstGeom prst="line">
            <a:avLst/>
          </a:prstGeom>
          <a:ln w="34925">
            <a:solidFill>
              <a:srgbClr val="5E524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723900" y="1002253"/>
            <a:ext cx="10744200" cy="593029"/>
          </a:xfrm>
          <a:prstGeom prst="rect">
            <a:avLst/>
          </a:prstGeom>
          <a:solidFill>
            <a:srgbClr val="5E524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4183458" y="1114101"/>
            <a:ext cx="38250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b="1" dirty="0" err="1">
                <a:solidFill>
                  <a:srgbClr val="5E5240"/>
                </a:solidFill>
              </a:rPr>
              <a:t>요기요</a:t>
            </a:r>
            <a:r>
              <a:rPr lang="ko-KR" altLang="en-US" b="1" dirty="0">
                <a:solidFill>
                  <a:srgbClr val="5E5240"/>
                </a:solidFill>
              </a:rPr>
              <a:t> 데이터 </a:t>
            </a:r>
            <a:r>
              <a:rPr lang="ko-KR" altLang="en-US" b="1" dirty="0" smtClean="0">
                <a:solidFill>
                  <a:srgbClr val="5E5240"/>
                </a:solidFill>
              </a:rPr>
              <a:t>정제 데이터 추출 </a:t>
            </a:r>
            <a:r>
              <a:rPr lang="ko-KR" altLang="en-US" b="1" dirty="0">
                <a:solidFill>
                  <a:srgbClr val="5E5240"/>
                </a:solidFill>
              </a:rPr>
              <a:t>전</a:t>
            </a:r>
            <a:endParaRPr lang="ko-KR" altLang="en-US" dirty="0">
              <a:solidFill>
                <a:srgbClr val="5E52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5404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723900" y="5117397"/>
            <a:ext cx="10744200" cy="1380085"/>
          </a:xfrm>
          <a:prstGeom prst="rect">
            <a:avLst/>
          </a:prstGeom>
          <a:solidFill>
            <a:srgbClr val="5E5240"/>
          </a:solidFill>
          <a:ln>
            <a:solidFill>
              <a:srgbClr val="5E5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[ </a:t>
            </a:r>
            <a:r>
              <a:rPr lang="ko-KR" altLang="en-US" sz="1600" dirty="0" err="1"/>
              <a:t>기존데이터</a:t>
            </a:r>
            <a:r>
              <a:rPr lang="ko-KR" altLang="en-US" sz="1600" dirty="0"/>
              <a:t> </a:t>
            </a:r>
            <a:r>
              <a:rPr lang="en-US" altLang="ko-KR" sz="1600" dirty="0"/>
              <a:t>&gt; </a:t>
            </a:r>
            <a:r>
              <a:rPr lang="ko-KR" altLang="en-US" sz="1600" dirty="0"/>
              <a:t>요일</a:t>
            </a:r>
            <a:r>
              <a:rPr lang="en-US" altLang="ko-KR" sz="1600" dirty="0"/>
              <a:t>/</a:t>
            </a:r>
            <a:r>
              <a:rPr lang="ko-KR" altLang="en-US" sz="1600" dirty="0"/>
              <a:t>일</a:t>
            </a:r>
            <a:r>
              <a:rPr lang="en-US" altLang="ko-KR" sz="1600" dirty="0"/>
              <a:t>/</a:t>
            </a:r>
            <a:r>
              <a:rPr lang="ko-KR" altLang="en-US" sz="1600" dirty="0"/>
              <a:t>월 추가</a:t>
            </a:r>
            <a:r>
              <a:rPr lang="en-US" altLang="ko-KR" sz="1600" dirty="0"/>
              <a:t>&gt; </a:t>
            </a:r>
            <a:r>
              <a:rPr lang="ko-KR" altLang="en-US" sz="1600" dirty="0" err="1"/>
              <a:t>요일데이터</a:t>
            </a:r>
            <a:r>
              <a:rPr lang="ko-KR" altLang="en-US" sz="1600" dirty="0"/>
              <a:t> 숫자에서 글자로 변경 </a:t>
            </a:r>
            <a:r>
              <a:rPr lang="en-US" altLang="ko-KR" sz="1600" dirty="0"/>
              <a:t>]</a:t>
            </a:r>
          </a:p>
          <a:p>
            <a:pPr algn="ctr"/>
            <a:endParaRPr lang="en-US" altLang="ko-KR" b="1" dirty="0" smtClean="0"/>
          </a:p>
          <a:p>
            <a:pPr algn="ctr"/>
            <a:r>
              <a:rPr lang="ko-KR" altLang="en-US" b="1" dirty="0" smtClean="0"/>
              <a:t>데이터 </a:t>
            </a:r>
            <a:r>
              <a:rPr lang="ko-KR" altLang="en-US" b="1" dirty="0"/>
              <a:t>정제 완료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723900" y="1002253"/>
            <a:ext cx="10744200" cy="593029"/>
          </a:xfrm>
          <a:prstGeom prst="rect">
            <a:avLst/>
          </a:prstGeom>
          <a:solidFill>
            <a:srgbClr val="5E524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4421756" y="1152030"/>
            <a:ext cx="31325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b="1" dirty="0" err="1" smtClean="0">
                <a:solidFill>
                  <a:srgbClr val="5E5240"/>
                </a:solidFill>
              </a:rPr>
              <a:t>요기요</a:t>
            </a:r>
            <a:r>
              <a:rPr lang="ko-KR" altLang="en-US" b="1" dirty="0" smtClean="0">
                <a:solidFill>
                  <a:srgbClr val="5E5240"/>
                </a:solidFill>
              </a:rPr>
              <a:t> 데이터 정제 및 변환</a:t>
            </a:r>
            <a:endParaRPr lang="ko-KR" altLang="en-US" b="1" dirty="0">
              <a:solidFill>
                <a:srgbClr val="5E5240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884" y="2276285"/>
            <a:ext cx="2441390" cy="196952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3390" y="2306482"/>
            <a:ext cx="3355898" cy="186614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3729" y="2368472"/>
            <a:ext cx="3377588" cy="1785151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723900" y="1733959"/>
            <a:ext cx="3433359" cy="3241041"/>
          </a:xfrm>
          <a:prstGeom prst="rect">
            <a:avLst/>
          </a:prstGeom>
          <a:noFill/>
          <a:ln>
            <a:solidFill>
              <a:srgbClr val="5E5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8034741" y="1733959"/>
            <a:ext cx="3433359" cy="3241041"/>
          </a:xfrm>
          <a:prstGeom prst="rect">
            <a:avLst/>
          </a:prstGeom>
          <a:noFill/>
          <a:ln>
            <a:solidFill>
              <a:srgbClr val="5E5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4379320" y="1733959"/>
            <a:ext cx="3433359" cy="3241041"/>
          </a:xfrm>
          <a:prstGeom prst="rect">
            <a:avLst/>
          </a:prstGeom>
          <a:noFill/>
          <a:ln>
            <a:solidFill>
              <a:srgbClr val="5E5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제목 1"/>
          <p:cNvSpPr txBox="1">
            <a:spLocks/>
          </p:cNvSpPr>
          <p:nvPr/>
        </p:nvSpPr>
        <p:spPr>
          <a:xfrm>
            <a:off x="723901" y="291053"/>
            <a:ext cx="5300662" cy="711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 smtClean="0">
                <a:solidFill>
                  <a:srgbClr val="5E5240"/>
                </a:solidFill>
              </a:rPr>
              <a:t>3. </a:t>
            </a:r>
            <a:r>
              <a:rPr lang="ko-KR" altLang="en-US" sz="2400" b="1" dirty="0" smtClean="0">
                <a:solidFill>
                  <a:srgbClr val="5E5240"/>
                </a:solidFill>
              </a:rPr>
              <a:t>수집 및 정제 과정 </a:t>
            </a:r>
            <a:r>
              <a:rPr lang="ko-KR" altLang="en-US" sz="1800" dirty="0">
                <a:solidFill>
                  <a:srgbClr val="5E5240"/>
                </a:solidFill>
              </a:rPr>
              <a:t>배달업체</a:t>
            </a:r>
            <a:r>
              <a:rPr lang="en-US" altLang="ko-KR" sz="1800" dirty="0">
                <a:solidFill>
                  <a:srgbClr val="5E5240"/>
                </a:solidFill>
              </a:rPr>
              <a:t>(</a:t>
            </a:r>
            <a:r>
              <a:rPr lang="ko-KR" altLang="en-US" sz="1800" dirty="0" err="1">
                <a:solidFill>
                  <a:srgbClr val="5E5240"/>
                </a:solidFill>
              </a:rPr>
              <a:t>요기요</a:t>
            </a:r>
            <a:r>
              <a:rPr lang="en-US" altLang="ko-KR" sz="1800" dirty="0" smtClean="0">
                <a:solidFill>
                  <a:srgbClr val="5E5240"/>
                </a:solidFill>
              </a:rPr>
              <a:t>)</a:t>
            </a:r>
            <a:endParaRPr lang="ko-KR" altLang="en-US" sz="1800" b="1" dirty="0">
              <a:solidFill>
                <a:srgbClr val="5E5240"/>
              </a:solidFill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5715000" y="646653"/>
            <a:ext cx="5753100" cy="0"/>
          </a:xfrm>
          <a:prstGeom prst="line">
            <a:avLst/>
          </a:prstGeom>
          <a:ln w="34925">
            <a:solidFill>
              <a:srgbClr val="5E524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2829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/>
          <p:cNvSpPr txBox="1">
            <a:spLocks/>
          </p:cNvSpPr>
          <p:nvPr/>
        </p:nvSpPr>
        <p:spPr>
          <a:xfrm>
            <a:off x="723900" y="291053"/>
            <a:ext cx="4419944" cy="711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>
                <a:solidFill>
                  <a:srgbClr val="5E5240"/>
                </a:solidFill>
              </a:rPr>
              <a:t>4</a:t>
            </a:r>
            <a:r>
              <a:rPr lang="en-US" altLang="ko-KR" sz="2400" b="1" dirty="0" smtClean="0">
                <a:solidFill>
                  <a:srgbClr val="5E5240"/>
                </a:solidFill>
              </a:rPr>
              <a:t>. </a:t>
            </a:r>
            <a:r>
              <a:rPr lang="ko-KR" altLang="en-US" sz="2400" b="1" dirty="0" smtClean="0">
                <a:solidFill>
                  <a:srgbClr val="5E5240"/>
                </a:solidFill>
              </a:rPr>
              <a:t>분석 과정 </a:t>
            </a:r>
            <a:r>
              <a:rPr lang="ko-KR" altLang="en-US" sz="1800" dirty="0" smtClean="0">
                <a:solidFill>
                  <a:srgbClr val="5E5240"/>
                </a:solidFill>
              </a:rPr>
              <a:t>데이터 시각화</a:t>
            </a:r>
            <a:endParaRPr lang="ko-KR" altLang="en-US" sz="1800" b="1" dirty="0">
              <a:solidFill>
                <a:srgbClr val="5E5240"/>
              </a:solidFill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723900" y="1733959"/>
            <a:ext cx="10744200" cy="3241041"/>
            <a:chOff x="609600" y="2232842"/>
            <a:chExt cx="10744200" cy="2946400"/>
          </a:xfrm>
        </p:grpSpPr>
        <p:sp>
          <p:nvSpPr>
            <p:cNvPr id="14" name="직사각형 13"/>
            <p:cNvSpPr/>
            <p:nvPr/>
          </p:nvSpPr>
          <p:spPr>
            <a:xfrm>
              <a:off x="609600" y="2232842"/>
              <a:ext cx="5201919" cy="2946400"/>
            </a:xfrm>
            <a:prstGeom prst="rect">
              <a:avLst/>
            </a:prstGeom>
            <a:noFill/>
            <a:ln>
              <a:solidFill>
                <a:srgbClr val="5E52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6151881" y="2232842"/>
              <a:ext cx="5201919" cy="2946400"/>
            </a:xfrm>
            <a:prstGeom prst="rect">
              <a:avLst/>
            </a:prstGeom>
            <a:noFill/>
            <a:ln>
              <a:solidFill>
                <a:srgbClr val="5E52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" name="직사각형 17"/>
          <p:cNvSpPr/>
          <p:nvPr/>
        </p:nvSpPr>
        <p:spPr>
          <a:xfrm>
            <a:off x="723900" y="5117397"/>
            <a:ext cx="10744200" cy="1380085"/>
          </a:xfrm>
          <a:prstGeom prst="rect">
            <a:avLst/>
          </a:prstGeom>
          <a:solidFill>
            <a:srgbClr val="5E5240"/>
          </a:solidFill>
          <a:ln>
            <a:solidFill>
              <a:srgbClr val="5E5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7942848" y="4657697"/>
            <a:ext cx="184858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dirty="0">
                <a:solidFill>
                  <a:srgbClr val="5E5240"/>
                </a:solidFill>
              </a:rPr>
              <a:t>출처 : 국가통계포털 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2400567" y="4657697"/>
            <a:ext cx="18485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dirty="0">
                <a:solidFill>
                  <a:srgbClr val="5E5240"/>
                </a:solidFill>
              </a:rPr>
              <a:t>출처 : 국가통계포털 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1161815" y="5404623"/>
            <a:ext cx="986840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</a:rPr>
              <a:t>업계 </a:t>
            </a:r>
            <a:r>
              <a:rPr lang="ko-KR" altLang="en-US" sz="1600" dirty="0" smtClean="0">
                <a:solidFill>
                  <a:schemeClr val="bg1"/>
                </a:solidFill>
              </a:rPr>
              <a:t>동향 분석을 위한 </a:t>
            </a:r>
            <a:r>
              <a:rPr lang="ko-KR" altLang="en-US" sz="1600" dirty="0">
                <a:solidFill>
                  <a:schemeClr val="bg1"/>
                </a:solidFill>
              </a:rPr>
              <a:t>외식산업 경기 전망 지수 </a:t>
            </a:r>
            <a:r>
              <a:rPr lang="ko-KR" altLang="en-US" sz="1600" dirty="0" smtClean="0">
                <a:solidFill>
                  <a:schemeClr val="bg1"/>
                </a:solidFill>
              </a:rPr>
              <a:t>시각화</a:t>
            </a:r>
            <a:r>
              <a:rPr lang="en-US" altLang="ko-KR" sz="1600" dirty="0" smtClean="0">
                <a:solidFill>
                  <a:schemeClr val="bg1"/>
                </a:solidFill>
              </a:rPr>
              <a:t>, </a:t>
            </a:r>
            <a:r>
              <a:rPr lang="ko-KR" altLang="en-US" sz="1600" dirty="0" smtClean="0">
                <a:solidFill>
                  <a:schemeClr val="bg1"/>
                </a:solidFill>
              </a:rPr>
              <a:t>전체 </a:t>
            </a:r>
            <a:r>
              <a:rPr lang="ko-KR" altLang="en-US" sz="1600" dirty="0">
                <a:solidFill>
                  <a:schemeClr val="bg1"/>
                </a:solidFill>
              </a:rPr>
              <a:t>전망 지수 및 다양한 업종 데이터 비교 검토</a:t>
            </a:r>
            <a:endParaRPr lang="en-US" altLang="ko-KR" sz="1600" dirty="0">
              <a:solidFill>
                <a:schemeClr val="bg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723900" y="1002253"/>
            <a:ext cx="5201919" cy="593029"/>
          </a:xfrm>
          <a:prstGeom prst="rect">
            <a:avLst/>
          </a:prstGeom>
          <a:solidFill>
            <a:srgbClr val="5E524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6266181" y="1002253"/>
            <a:ext cx="5201919" cy="593029"/>
          </a:xfrm>
          <a:prstGeom prst="rect">
            <a:avLst/>
          </a:prstGeom>
          <a:solidFill>
            <a:srgbClr val="5E524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2036686" y="1120292"/>
            <a:ext cx="25763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b="1" dirty="0" smtClean="0">
                <a:solidFill>
                  <a:srgbClr val="5E5240"/>
                </a:solidFill>
              </a:rPr>
              <a:t>외식산업경기전망지수</a:t>
            </a:r>
            <a:endParaRPr lang="ko-KR" altLang="en-US" dirty="0">
              <a:solidFill>
                <a:srgbClr val="5E5240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7036351" y="1140930"/>
            <a:ext cx="36615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b="1" dirty="0">
                <a:solidFill>
                  <a:srgbClr val="5E5240"/>
                </a:solidFill>
              </a:rPr>
              <a:t>음식점의 사업장 </a:t>
            </a:r>
            <a:r>
              <a:rPr lang="ko-KR" altLang="en-US" b="1" dirty="0" err="1">
                <a:solidFill>
                  <a:srgbClr val="5E5240"/>
                </a:solidFill>
              </a:rPr>
              <a:t>임차현황</a:t>
            </a:r>
            <a:r>
              <a:rPr lang="ko-KR" altLang="en-US" b="1" dirty="0">
                <a:solidFill>
                  <a:srgbClr val="5E5240"/>
                </a:solidFill>
              </a:rPr>
              <a:t> 데이터</a:t>
            </a: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33" t="33332" b="31290"/>
          <a:stretch/>
        </p:blipFill>
        <p:spPr>
          <a:xfrm>
            <a:off x="1105343" y="2220498"/>
            <a:ext cx="4426415" cy="2088935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1161815" y="5848271"/>
            <a:ext cx="99187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다른 업종과 달리 치킨 업종은 경기전망 지수와 추세 흐름이 독립적으로 작용하는 것으로 보임 </a:t>
            </a:r>
          </a:p>
        </p:txBody>
      </p:sp>
      <p:cxnSp>
        <p:nvCxnSpPr>
          <p:cNvPr id="26" name="직선 연결선 25"/>
          <p:cNvCxnSpPr/>
          <p:nvPr/>
        </p:nvCxnSpPr>
        <p:spPr>
          <a:xfrm>
            <a:off x="4455886" y="646653"/>
            <a:ext cx="7060554" cy="0"/>
          </a:xfrm>
          <a:prstGeom prst="line">
            <a:avLst/>
          </a:prstGeom>
          <a:ln w="34925">
            <a:solidFill>
              <a:srgbClr val="5E524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83" r="49903" b="25585"/>
          <a:stretch/>
        </p:blipFill>
        <p:spPr>
          <a:xfrm>
            <a:off x="6871134" y="2253269"/>
            <a:ext cx="3992009" cy="1901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482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723900" y="1733959"/>
            <a:ext cx="10744200" cy="3846919"/>
          </a:xfrm>
          <a:prstGeom prst="rect">
            <a:avLst/>
          </a:prstGeom>
          <a:noFill/>
          <a:ln>
            <a:solidFill>
              <a:srgbClr val="5E5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723900" y="5783200"/>
            <a:ext cx="10744200" cy="714282"/>
          </a:xfrm>
          <a:prstGeom prst="rect">
            <a:avLst/>
          </a:prstGeom>
          <a:solidFill>
            <a:srgbClr val="5E5240"/>
          </a:solidFill>
          <a:ln>
            <a:solidFill>
              <a:srgbClr val="5E5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2067521" y="5955675"/>
            <a:ext cx="80570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2018~2020</a:t>
            </a:r>
            <a:r>
              <a:rPr lang="ko-KR" altLang="en-US" b="1" dirty="0" smtClean="0">
                <a:solidFill>
                  <a:schemeClr val="bg1"/>
                </a:solidFill>
              </a:rPr>
              <a:t>년도 음식점전체기준 </a:t>
            </a:r>
            <a:r>
              <a:rPr lang="ko-KR" altLang="en-US" b="1" dirty="0" err="1" smtClean="0">
                <a:solidFill>
                  <a:schemeClr val="bg1"/>
                </a:solidFill>
              </a:rPr>
              <a:t>임차비용의</a:t>
            </a:r>
            <a:r>
              <a:rPr lang="ko-KR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ko-KR" b="1" dirty="0" smtClean="0">
                <a:solidFill>
                  <a:schemeClr val="bg1"/>
                </a:solidFill>
              </a:rPr>
              <a:t>47%~49%</a:t>
            </a:r>
            <a:r>
              <a:rPr lang="ko-KR" altLang="en-US" b="1" dirty="0" smtClean="0">
                <a:solidFill>
                  <a:schemeClr val="bg1"/>
                </a:solidFill>
              </a:rPr>
              <a:t>정도가 </a:t>
            </a:r>
            <a:r>
              <a:rPr lang="en-US" altLang="ko-KR" b="1" dirty="0" smtClean="0">
                <a:solidFill>
                  <a:schemeClr val="bg1"/>
                </a:solidFill>
              </a:rPr>
              <a:t>5</a:t>
            </a:r>
            <a:r>
              <a:rPr lang="ko-KR" altLang="en-US" b="1" dirty="0" err="1" smtClean="0">
                <a:solidFill>
                  <a:schemeClr val="bg1"/>
                </a:solidFill>
              </a:rPr>
              <a:t>천미만이다</a:t>
            </a:r>
            <a:r>
              <a:rPr lang="en-US" altLang="ko-KR" b="1" dirty="0" smtClean="0">
                <a:solidFill>
                  <a:schemeClr val="bg1"/>
                </a:solidFill>
              </a:rPr>
              <a:t>.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723900" y="1002253"/>
            <a:ext cx="10744200" cy="593029"/>
          </a:xfrm>
          <a:prstGeom prst="rect">
            <a:avLst/>
          </a:prstGeom>
          <a:solidFill>
            <a:srgbClr val="5E524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4298878" y="1120292"/>
            <a:ext cx="35942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b="1" dirty="0" smtClean="0">
                <a:solidFill>
                  <a:srgbClr val="5E5240"/>
                </a:solidFill>
              </a:rPr>
              <a:t>음식점 전체 임차 </a:t>
            </a:r>
            <a:r>
              <a:rPr lang="ko-KR" altLang="en-US" b="1" dirty="0">
                <a:solidFill>
                  <a:srgbClr val="5E5240"/>
                </a:solidFill>
              </a:rPr>
              <a:t>비용 현황 분석</a:t>
            </a:r>
            <a:endParaRPr lang="ko-KR" altLang="en-US" dirty="0">
              <a:solidFill>
                <a:srgbClr val="5E5240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574" y="1999926"/>
            <a:ext cx="3389518" cy="358095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1197" y="1999926"/>
            <a:ext cx="3370749" cy="3580952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3051" y="1999926"/>
            <a:ext cx="3370749" cy="3580952"/>
          </a:xfrm>
          <a:prstGeom prst="rect">
            <a:avLst/>
          </a:prstGeom>
        </p:spPr>
      </p:pic>
      <p:sp>
        <p:nvSpPr>
          <p:cNvPr id="24" name="직사각형 23"/>
          <p:cNvSpPr/>
          <p:nvPr/>
        </p:nvSpPr>
        <p:spPr>
          <a:xfrm>
            <a:off x="10101120" y="5285188"/>
            <a:ext cx="132921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ko-KR" altLang="en-US" sz="1000" dirty="0">
                <a:solidFill>
                  <a:srgbClr val="5E5240"/>
                </a:solidFill>
              </a:rPr>
              <a:t>출처 : 국가통계포털</a:t>
            </a:r>
          </a:p>
        </p:txBody>
      </p:sp>
      <p:sp>
        <p:nvSpPr>
          <p:cNvPr id="15" name="제목 1"/>
          <p:cNvSpPr txBox="1">
            <a:spLocks/>
          </p:cNvSpPr>
          <p:nvPr/>
        </p:nvSpPr>
        <p:spPr>
          <a:xfrm>
            <a:off x="723900" y="291053"/>
            <a:ext cx="4419944" cy="711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>
                <a:solidFill>
                  <a:srgbClr val="5E5240"/>
                </a:solidFill>
              </a:rPr>
              <a:t>4</a:t>
            </a:r>
            <a:r>
              <a:rPr lang="en-US" altLang="ko-KR" sz="2400" b="1" dirty="0" smtClean="0">
                <a:solidFill>
                  <a:srgbClr val="5E5240"/>
                </a:solidFill>
              </a:rPr>
              <a:t>. </a:t>
            </a:r>
            <a:r>
              <a:rPr lang="ko-KR" altLang="en-US" sz="2400" b="1" dirty="0" smtClean="0">
                <a:solidFill>
                  <a:srgbClr val="5E5240"/>
                </a:solidFill>
              </a:rPr>
              <a:t>분석 과정 </a:t>
            </a:r>
            <a:r>
              <a:rPr lang="ko-KR" altLang="en-US" sz="1800" dirty="0" smtClean="0">
                <a:solidFill>
                  <a:srgbClr val="5E5240"/>
                </a:solidFill>
              </a:rPr>
              <a:t>데이터 시각화</a:t>
            </a:r>
            <a:endParaRPr lang="ko-KR" altLang="en-US" sz="1800" b="1" dirty="0">
              <a:solidFill>
                <a:srgbClr val="5E5240"/>
              </a:solidFill>
            </a:endParaRPr>
          </a:p>
        </p:txBody>
      </p:sp>
      <p:cxnSp>
        <p:nvCxnSpPr>
          <p:cNvPr id="16" name="직선 연결선 15"/>
          <p:cNvCxnSpPr/>
          <p:nvPr/>
        </p:nvCxnSpPr>
        <p:spPr>
          <a:xfrm>
            <a:off x="4455886" y="646653"/>
            <a:ext cx="7060554" cy="0"/>
          </a:xfrm>
          <a:prstGeom prst="line">
            <a:avLst/>
          </a:prstGeom>
          <a:ln w="34925">
            <a:solidFill>
              <a:srgbClr val="5E524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0777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003" y="1985834"/>
            <a:ext cx="10498797" cy="3579135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723900" y="1733959"/>
            <a:ext cx="10744200" cy="3846919"/>
          </a:xfrm>
          <a:prstGeom prst="rect">
            <a:avLst/>
          </a:prstGeom>
          <a:noFill/>
          <a:ln>
            <a:solidFill>
              <a:srgbClr val="5E5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723900" y="5783200"/>
            <a:ext cx="10744200" cy="714282"/>
          </a:xfrm>
          <a:prstGeom prst="rect">
            <a:avLst/>
          </a:prstGeom>
          <a:solidFill>
            <a:srgbClr val="5E5240"/>
          </a:solidFill>
          <a:ln>
            <a:solidFill>
              <a:srgbClr val="5E5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음식점 전체에 비해서 치킨전문점의 </a:t>
            </a:r>
            <a:r>
              <a:rPr lang="en-US" altLang="ko-KR" dirty="0" smtClean="0"/>
              <a:t>5</a:t>
            </a:r>
            <a:r>
              <a:rPr lang="ko-KR" altLang="en-US" dirty="0" err="1" smtClean="0"/>
              <a:t>천미만</a:t>
            </a:r>
            <a:r>
              <a:rPr lang="ko-KR" altLang="en-US" dirty="0" smtClean="0"/>
              <a:t> 비율이 </a:t>
            </a:r>
            <a:r>
              <a:rPr lang="en-US" altLang="ko-KR" dirty="0" smtClean="0"/>
              <a:t>3%~6%</a:t>
            </a:r>
            <a:r>
              <a:rPr lang="ko-KR" altLang="en-US" dirty="0" smtClean="0"/>
              <a:t> 더 많다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29" name="직사각형 28"/>
          <p:cNvSpPr/>
          <p:nvPr/>
        </p:nvSpPr>
        <p:spPr>
          <a:xfrm>
            <a:off x="723900" y="1002253"/>
            <a:ext cx="10744200" cy="593029"/>
          </a:xfrm>
          <a:prstGeom prst="rect">
            <a:avLst/>
          </a:prstGeom>
          <a:solidFill>
            <a:srgbClr val="5E524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4339754" y="1120292"/>
            <a:ext cx="35125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b="1" dirty="0" smtClean="0">
                <a:solidFill>
                  <a:srgbClr val="5E5240"/>
                </a:solidFill>
              </a:rPr>
              <a:t>치킨전문점 임차 </a:t>
            </a:r>
            <a:r>
              <a:rPr lang="ko-KR" altLang="en-US" b="1" dirty="0">
                <a:solidFill>
                  <a:srgbClr val="5E5240"/>
                </a:solidFill>
              </a:rPr>
              <a:t>비용 현황 분석</a:t>
            </a:r>
            <a:endParaRPr lang="ko-KR" altLang="en-US" dirty="0">
              <a:solidFill>
                <a:srgbClr val="5E5240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10101120" y="5285188"/>
            <a:ext cx="132921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ko-KR" altLang="en-US" sz="1000" dirty="0">
                <a:solidFill>
                  <a:srgbClr val="5E5240"/>
                </a:solidFill>
              </a:rPr>
              <a:t>출처 : 국가통계포털</a:t>
            </a:r>
          </a:p>
        </p:txBody>
      </p:sp>
      <p:sp>
        <p:nvSpPr>
          <p:cNvPr id="10" name="제목 1"/>
          <p:cNvSpPr txBox="1">
            <a:spLocks/>
          </p:cNvSpPr>
          <p:nvPr/>
        </p:nvSpPr>
        <p:spPr>
          <a:xfrm>
            <a:off x="723901" y="291053"/>
            <a:ext cx="4065813" cy="711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 smtClean="0">
                <a:solidFill>
                  <a:srgbClr val="5E5240"/>
                </a:solidFill>
              </a:rPr>
              <a:t>4. </a:t>
            </a:r>
            <a:r>
              <a:rPr lang="ko-KR" altLang="en-US" sz="2400" b="1" dirty="0" smtClean="0">
                <a:solidFill>
                  <a:srgbClr val="5E5240"/>
                </a:solidFill>
              </a:rPr>
              <a:t>분석 과정 </a:t>
            </a:r>
            <a:r>
              <a:rPr lang="ko-KR" altLang="en-US" sz="1800" dirty="0" smtClean="0">
                <a:solidFill>
                  <a:srgbClr val="5E5240"/>
                </a:solidFill>
              </a:rPr>
              <a:t>데이터 시각화</a:t>
            </a:r>
            <a:endParaRPr lang="ko-KR" altLang="en-US" sz="1800" b="1" dirty="0">
              <a:solidFill>
                <a:srgbClr val="5E5240"/>
              </a:solidFill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4270092" y="646653"/>
            <a:ext cx="7198008" cy="0"/>
          </a:xfrm>
          <a:prstGeom prst="line">
            <a:avLst/>
          </a:prstGeom>
          <a:ln w="34925">
            <a:solidFill>
              <a:srgbClr val="5E524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55115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217" y="2008660"/>
            <a:ext cx="4242134" cy="391409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2668" y="2008661"/>
            <a:ext cx="4118835" cy="3800331"/>
          </a:xfrm>
          <a:prstGeom prst="rect">
            <a:avLst/>
          </a:prstGeom>
        </p:spPr>
      </p:pic>
      <p:sp>
        <p:nvSpPr>
          <p:cNvPr id="33" name="직사각형 32"/>
          <p:cNvSpPr/>
          <p:nvPr/>
        </p:nvSpPr>
        <p:spPr>
          <a:xfrm>
            <a:off x="723900" y="1733959"/>
            <a:ext cx="10744200" cy="3846919"/>
          </a:xfrm>
          <a:prstGeom prst="rect">
            <a:avLst/>
          </a:prstGeom>
          <a:noFill/>
          <a:ln>
            <a:solidFill>
              <a:srgbClr val="5E5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/>
          <p:cNvGrpSpPr/>
          <p:nvPr/>
        </p:nvGrpSpPr>
        <p:grpSpPr>
          <a:xfrm>
            <a:off x="723900" y="1002253"/>
            <a:ext cx="10744200" cy="593029"/>
            <a:chOff x="723900" y="1002253"/>
            <a:chExt cx="10744200" cy="593029"/>
          </a:xfrm>
        </p:grpSpPr>
        <p:sp>
          <p:nvSpPr>
            <p:cNvPr id="29" name="직사각형 28"/>
            <p:cNvSpPr/>
            <p:nvPr/>
          </p:nvSpPr>
          <p:spPr>
            <a:xfrm>
              <a:off x="723900" y="1002253"/>
              <a:ext cx="10744200" cy="593029"/>
            </a:xfrm>
            <a:prstGeom prst="rect">
              <a:avLst/>
            </a:prstGeom>
            <a:solidFill>
              <a:srgbClr val="5E524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3506127" y="1120292"/>
              <a:ext cx="517975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b="1" dirty="0" smtClean="0">
                  <a:solidFill>
                    <a:srgbClr val="5E5240"/>
                  </a:solidFill>
                </a:rPr>
                <a:t>서울지역 </a:t>
              </a:r>
              <a:r>
                <a:rPr lang="ko-KR" altLang="en-US" b="1" dirty="0" err="1" smtClean="0">
                  <a:solidFill>
                    <a:srgbClr val="5E5240"/>
                  </a:solidFill>
                </a:rPr>
                <a:t>요기요</a:t>
              </a:r>
              <a:r>
                <a:rPr lang="ko-KR" altLang="en-US" b="1" dirty="0" smtClean="0">
                  <a:solidFill>
                    <a:srgbClr val="5E5240"/>
                  </a:solidFill>
                </a:rPr>
                <a:t> 월별 일별 </a:t>
              </a:r>
              <a:r>
                <a:rPr lang="ko-KR" altLang="en-US" b="1" dirty="0" smtClean="0">
                  <a:solidFill>
                    <a:srgbClr val="821C1C"/>
                  </a:solidFill>
                </a:rPr>
                <a:t>주문량 그래프 </a:t>
              </a:r>
              <a:r>
                <a:rPr lang="en-US" altLang="ko-KR" b="1" dirty="0" smtClean="0">
                  <a:solidFill>
                    <a:srgbClr val="821C1C"/>
                  </a:solidFill>
                </a:rPr>
                <a:t>TOP5</a:t>
              </a:r>
              <a:endParaRPr lang="ko-KR" altLang="en-US" dirty="0">
                <a:solidFill>
                  <a:srgbClr val="5E5240"/>
                </a:solidFill>
              </a:endParaRPr>
            </a:p>
          </p:txBody>
        </p:sp>
      </p:grpSp>
      <p:sp>
        <p:nvSpPr>
          <p:cNvPr id="15" name="직사각형 14"/>
          <p:cNvSpPr/>
          <p:nvPr/>
        </p:nvSpPr>
        <p:spPr>
          <a:xfrm>
            <a:off x="723900" y="5783200"/>
            <a:ext cx="10744200" cy="714282"/>
          </a:xfrm>
          <a:prstGeom prst="rect">
            <a:avLst/>
          </a:prstGeom>
          <a:solidFill>
            <a:srgbClr val="5E5240"/>
          </a:solidFill>
          <a:ln>
            <a:solidFill>
              <a:srgbClr val="5E5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월별 </a:t>
            </a:r>
            <a:r>
              <a:rPr lang="en-US" altLang="ko-KR" b="1" dirty="0" smtClean="0"/>
              <a:t>6~10</a:t>
            </a:r>
            <a:r>
              <a:rPr lang="ko-KR" altLang="en-US" b="1" dirty="0" smtClean="0"/>
              <a:t>월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일별 </a:t>
            </a:r>
            <a:r>
              <a:rPr lang="en-US" altLang="ko-KR" b="1" dirty="0" smtClean="0"/>
              <a:t>25~30</a:t>
            </a:r>
            <a:r>
              <a:rPr lang="ko-KR" altLang="en-US" b="1" dirty="0" smtClean="0"/>
              <a:t>일</a:t>
            </a:r>
            <a:r>
              <a:rPr lang="ko-KR" altLang="en-US" dirty="0" smtClean="0"/>
              <a:t>이 가장 많은 주문량을 보인다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16" name="직사각형 15"/>
          <p:cNvSpPr/>
          <p:nvPr/>
        </p:nvSpPr>
        <p:spPr>
          <a:xfrm>
            <a:off x="2825131" y="1944147"/>
            <a:ext cx="133722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600" b="1" dirty="0" smtClean="0">
                <a:solidFill>
                  <a:srgbClr val="5E5240"/>
                </a:solidFill>
              </a:rPr>
              <a:t>주문량</a:t>
            </a:r>
            <a:r>
              <a:rPr lang="en-US" altLang="ko-KR" sz="1600" b="1" dirty="0" smtClean="0">
                <a:solidFill>
                  <a:srgbClr val="5E5240"/>
                </a:solidFill>
              </a:rPr>
              <a:t>: </a:t>
            </a:r>
            <a:r>
              <a:rPr lang="ko-KR" altLang="en-US" sz="1600" b="1" dirty="0" smtClean="0">
                <a:solidFill>
                  <a:srgbClr val="5E5240"/>
                </a:solidFill>
              </a:rPr>
              <a:t>월별</a:t>
            </a:r>
            <a:endParaRPr lang="ko-KR" altLang="en-US" sz="1600" b="1" dirty="0">
              <a:solidFill>
                <a:srgbClr val="5E5240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774500" y="1944147"/>
            <a:ext cx="133722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600" b="1" dirty="0" smtClean="0">
                <a:solidFill>
                  <a:srgbClr val="5E5240"/>
                </a:solidFill>
              </a:rPr>
              <a:t>주문량</a:t>
            </a:r>
            <a:r>
              <a:rPr lang="en-US" altLang="ko-KR" sz="1600" b="1" dirty="0" smtClean="0">
                <a:solidFill>
                  <a:srgbClr val="5E5240"/>
                </a:solidFill>
              </a:rPr>
              <a:t>: </a:t>
            </a:r>
            <a:r>
              <a:rPr lang="ko-KR" altLang="en-US" sz="1600" b="1" dirty="0">
                <a:solidFill>
                  <a:srgbClr val="5E5240"/>
                </a:solidFill>
              </a:rPr>
              <a:t>일</a:t>
            </a:r>
            <a:r>
              <a:rPr lang="ko-KR" altLang="en-US" sz="1600" b="1" dirty="0" smtClean="0">
                <a:solidFill>
                  <a:srgbClr val="5E5240"/>
                </a:solidFill>
              </a:rPr>
              <a:t>별</a:t>
            </a:r>
            <a:endParaRPr lang="ko-KR" altLang="en-US" sz="1600" b="1" dirty="0">
              <a:solidFill>
                <a:srgbClr val="5E5240"/>
              </a:solidFill>
            </a:endParaRPr>
          </a:p>
        </p:txBody>
      </p:sp>
      <p:sp>
        <p:nvSpPr>
          <p:cNvPr id="18" name="제목 1"/>
          <p:cNvSpPr txBox="1">
            <a:spLocks/>
          </p:cNvSpPr>
          <p:nvPr/>
        </p:nvSpPr>
        <p:spPr>
          <a:xfrm>
            <a:off x="723901" y="291053"/>
            <a:ext cx="4065813" cy="711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 smtClean="0">
                <a:solidFill>
                  <a:srgbClr val="5E5240"/>
                </a:solidFill>
              </a:rPr>
              <a:t>4. </a:t>
            </a:r>
            <a:r>
              <a:rPr lang="ko-KR" altLang="en-US" sz="2400" b="1" dirty="0" smtClean="0">
                <a:solidFill>
                  <a:srgbClr val="5E5240"/>
                </a:solidFill>
              </a:rPr>
              <a:t>분석 과정 </a:t>
            </a:r>
            <a:r>
              <a:rPr lang="ko-KR" altLang="en-US" sz="1800" dirty="0" smtClean="0">
                <a:solidFill>
                  <a:srgbClr val="5E5240"/>
                </a:solidFill>
              </a:rPr>
              <a:t>데이터 시각화</a:t>
            </a:r>
            <a:endParaRPr lang="ko-KR" altLang="en-US" sz="1800" b="1" dirty="0">
              <a:solidFill>
                <a:srgbClr val="5E5240"/>
              </a:solidFill>
            </a:endParaRPr>
          </a:p>
        </p:txBody>
      </p:sp>
      <p:cxnSp>
        <p:nvCxnSpPr>
          <p:cNvPr id="19" name="직선 연결선 18"/>
          <p:cNvCxnSpPr/>
          <p:nvPr/>
        </p:nvCxnSpPr>
        <p:spPr>
          <a:xfrm>
            <a:off x="4270092" y="646653"/>
            <a:ext cx="7198008" cy="0"/>
          </a:xfrm>
          <a:prstGeom prst="line">
            <a:avLst/>
          </a:prstGeom>
          <a:ln w="34925">
            <a:solidFill>
              <a:srgbClr val="5E524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8299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이미지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5"/>
          <a:stretch/>
        </p:blipFill>
        <p:spPr bwMode="auto">
          <a:xfrm>
            <a:off x="-29028" y="0"/>
            <a:ext cx="1222102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5254748" y="-1"/>
            <a:ext cx="6937251" cy="685800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5777264" y="1342293"/>
            <a:ext cx="6138966" cy="14073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6000" b="1" dirty="0">
                <a:solidFill>
                  <a:srgbClr val="5E5240"/>
                </a:solidFill>
              </a:rPr>
              <a:t>index</a:t>
            </a:r>
            <a:endParaRPr lang="ko-KR" altLang="en-US" sz="6000" b="1" dirty="0">
              <a:solidFill>
                <a:srgbClr val="5E5240"/>
              </a:solidFill>
            </a:endParaRPr>
          </a:p>
        </p:txBody>
      </p:sp>
      <p:cxnSp>
        <p:nvCxnSpPr>
          <p:cNvPr id="7" name="직선 연결선 6"/>
          <p:cNvCxnSpPr/>
          <p:nvPr/>
        </p:nvCxnSpPr>
        <p:spPr>
          <a:xfrm flipV="1">
            <a:off x="5907314" y="2659821"/>
            <a:ext cx="5588000" cy="19259"/>
          </a:xfrm>
          <a:prstGeom prst="line">
            <a:avLst/>
          </a:prstGeom>
          <a:ln w="34925">
            <a:solidFill>
              <a:srgbClr val="5E524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제목 1"/>
          <p:cNvSpPr txBox="1">
            <a:spLocks/>
          </p:cNvSpPr>
          <p:nvPr/>
        </p:nvSpPr>
        <p:spPr>
          <a:xfrm>
            <a:off x="5777264" y="2917371"/>
            <a:ext cx="6138966" cy="369884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buFont typeface="+mj-lt"/>
              <a:buAutoNum type="arabicPeriod"/>
            </a:pPr>
            <a:r>
              <a:rPr lang="ko-KR" altLang="en-US" sz="2000" b="1" dirty="0" smtClean="0">
                <a:solidFill>
                  <a:srgbClr val="5E5240"/>
                </a:solidFill>
              </a:rPr>
              <a:t>페르소나 소개</a:t>
            </a:r>
            <a:r>
              <a:rPr lang="en-US" altLang="ko-KR" sz="2000" b="1" dirty="0" smtClean="0">
                <a:solidFill>
                  <a:srgbClr val="5E5240"/>
                </a:solidFill>
              </a:rPr>
              <a:t/>
            </a:r>
            <a:br>
              <a:rPr lang="en-US" altLang="ko-KR" sz="2000" b="1" dirty="0" smtClean="0">
                <a:solidFill>
                  <a:srgbClr val="5E5240"/>
                </a:solidFill>
              </a:rPr>
            </a:br>
            <a:endParaRPr lang="en-US" altLang="ko-KR" sz="2000" b="1" dirty="0" smtClean="0">
              <a:solidFill>
                <a:srgbClr val="5E5240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ko-KR" altLang="en-US" sz="2000" b="1" dirty="0" smtClean="0">
                <a:solidFill>
                  <a:srgbClr val="5E5240"/>
                </a:solidFill>
              </a:rPr>
              <a:t>프로젝트 소개</a:t>
            </a:r>
            <a:r>
              <a:rPr lang="en-US" altLang="ko-KR" sz="1800" dirty="0" smtClean="0">
                <a:solidFill>
                  <a:srgbClr val="5E5240"/>
                </a:solidFill>
              </a:rPr>
              <a:t/>
            </a:r>
            <a:br>
              <a:rPr lang="en-US" altLang="ko-KR" sz="1800" dirty="0" smtClean="0">
                <a:solidFill>
                  <a:srgbClr val="5E5240"/>
                </a:solidFill>
              </a:rPr>
            </a:br>
            <a:r>
              <a:rPr lang="en-US" altLang="ko-KR" sz="2000" dirty="0" smtClean="0">
                <a:solidFill>
                  <a:srgbClr val="5E5240"/>
                </a:solidFill>
              </a:rPr>
              <a:t> </a:t>
            </a:r>
          </a:p>
          <a:p>
            <a:pPr marL="457200" indent="-457200">
              <a:buFont typeface="+mj-lt"/>
              <a:buAutoNum type="arabicPeriod"/>
            </a:pPr>
            <a:r>
              <a:rPr lang="ko-KR" altLang="en-US" sz="2000" b="1" dirty="0" smtClean="0">
                <a:solidFill>
                  <a:srgbClr val="5E5240"/>
                </a:solidFill>
              </a:rPr>
              <a:t>수집 및 정제 과정</a:t>
            </a:r>
            <a:r>
              <a:rPr lang="en-US" altLang="ko-KR" sz="2000" dirty="0" smtClean="0">
                <a:solidFill>
                  <a:srgbClr val="5E5240"/>
                </a:solidFill>
              </a:rPr>
              <a:t/>
            </a:r>
            <a:br>
              <a:rPr lang="en-US" altLang="ko-KR" sz="2000" dirty="0" smtClean="0">
                <a:solidFill>
                  <a:srgbClr val="5E5240"/>
                </a:solidFill>
              </a:rPr>
            </a:br>
            <a:endParaRPr lang="en-US" altLang="ko-KR" sz="2000" b="1" dirty="0" smtClean="0">
              <a:solidFill>
                <a:srgbClr val="5E5240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ko-KR" altLang="en-US" sz="2000" b="1" dirty="0" smtClean="0">
                <a:solidFill>
                  <a:srgbClr val="5E5240"/>
                </a:solidFill>
              </a:rPr>
              <a:t>분석 과정</a:t>
            </a:r>
            <a:r>
              <a:rPr lang="en-US" altLang="ko-KR" sz="2000" b="1" dirty="0">
                <a:solidFill>
                  <a:srgbClr val="5E5240"/>
                </a:solidFill>
              </a:rPr>
              <a:t/>
            </a:r>
            <a:br>
              <a:rPr lang="en-US" altLang="ko-KR" sz="2000" b="1" dirty="0">
                <a:solidFill>
                  <a:srgbClr val="5E5240"/>
                </a:solidFill>
              </a:rPr>
            </a:br>
            <a:endParaRPr lang="en-US" altLang="ko-KR" sz="2000" b="1" dirty="0">
              <a:solidFill>
                <a:srgbClr val="5E5240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ko-KR" altLang="en-US" sz="2000" b="1" dirty="0" smtClean="0">
                <a:solidFill>
                  <a:srgbClr val="5E5240"/>
                </a:solidFill>
              </a:rPr>
              <a:t>분석 결과</a:t>
            </a:r>
            <a:r>
              <a:rPr lang="en-US" altLang="ko-KR" sz="2000" b="1" dirty="0" smtClean="0">
                <a:solidFill>
                  <a:srgbClr val="5E5240"/>
                </a:solidFill>
              </a:rPr>
              <a:t/>
            </a:r>
            <a:br>
              <a:rPr lang="en-US" altLang="ko-KR" sz="2000" b="1" dirty="0" smtClean="0">
                <a:solidFill>
                  <a:srgbClr val="5E5240"/>
                </a:solidFill>
              </a:rPr>
            </a:br>
            <a:endParaRPr lang="en-US" altLang="ko-KR" sz="2000" b="1" dirty="0" smtClean="0">
              <a:solidFill>
                <a:srgbClr val="5E5240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ko-KR" altLang="en-US" sz="2000" b="1" dirty="0" smtClean="0">
                <a:solidFill>
                  <a:srgbClr val="5E5240"/>
                </a:solidFill>
              </a:rPr>
              <a:t>분석 결론</a:t>
            </a:r>
            <a:endParaRPr lang="ko-KR" altLang="en-US" sz="2000" b="1" dirty="0">
              <a:solidFill>
                <a:srgbClr val="5E52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9645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직사각형 37"/>
          <p:cNvSpPr/>
          <p:nvPr/>
        </p:nvSpPr>
        <p:spPr>
          <a:xfrm>
            <a:off x="7527696" y="1831445"/>
            <a:ext cx="3940404" cy="4666036"/>
          </a:xfrm>
          <a:prstGeom prst="rect">
            <a:avLst/>
          </a:prstGeom>
          <a:solidFill>
            <a:srgbClr val="5E5240"/>
          </a:solidFill>
          <a:ln>
            <a:solidFill>
              <a:srgbClr val="5E5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</a:rPr>
              <a:t>주말에 </a:t>
            </a:r>
            <a:r>
              <a:rPr lang="ko-KR" altLang="en-US" sz="2400" b="1" dirty="0" smtClean="0">
                <a:solidFill>
                  <a:schemeClr val="bg1"/>
                </a:solidFill>
              </a:rPr>
              <a:t>특히 일요일에</a:t>
            </a:r>
            <a:endParaRPr lang="en-US" altLang="ko-KR" sz="2400" b="1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sz="2400" b="1" dirty="0" smtClean="0">
                <a:solidFill>
                  <a:schemeClr val="bg1"/>
                </a:solidFill>
              </a:rPr>
              <a:t>주문을 많이 하는</a:t>
            </a:r>
            <a:endParaRPr lang="en-US" altLang="ko-KR" sz="2400" b="1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sz="2400" b="1" dirty="0" smtClean="0">
                <a:solidFill>
                  <a:schemeClr val="bg1"/>
                </a:solidFill>
              </a:rPr>
              <a:t>경향을 보인다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14" name="제목 1"/>
          <p:cNvSpPr txBox="1">
            <a:spLocks/>
          </p:cNvSpPr>
          <p:nvPr/>
        </p:nvSpPr>
        <p:spPr>
          <a:xfrm>
            <a:off x="723901" y="291053"/>
            <a:ext cx="4065813" cy="711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 smtClean="0">
                <a:solidFill>
                  <a:srgbClr val="5E5240"/>
                </a:solidFill>
              </a:rPr>
              <a:t>4. </a:t>
            </a:r>
            <a:r>
              <a:rPr lang="ko-KR" altLang="en-US" sz="2400" b="1" dirty="0" smtClean="0">
                <a:solidFill>
                  <a:srgbClr val="5E5240"/>
                </a:solidFill>
              </a:rPr>
              <a:t>분석 과정 </a:t>
            </a:r>
            <a:r>
              <a:rPr lang="ko-KR" altLang="en-US" sz="1800" dirty="0" smtClean="0">
                <a:solidFill>
                  <a:srgbClr val="5E5240"/>
                </a:solidFill>
              </a:rPr>
              <a:t>데이터 시각화</a:t>
            </a:r>
            <a:endParaRPr lang="ko-KR" altLang="en-US" sz="1800" b="1" dirty="0">
              <a:solidFill>
                <a:srgbClr val="5E5240"/>
              </a:solidFill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4270092" y="646653"/>
            <a:ext cx="7198008" cy="0"/>
          </a:xfrm>
          <a:prstGeom prst="line">
            <a:avLst/>
          </a:prstGeom>
          <a:ln w="34925">
            <a:solidFill>
              <a:srgbClr val="5E524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388" y="1357852"/>
            <a:ext cx="5984905" cy="5445537"/>
          </a:xfrm>
          <a:prstGeom prst="rect">
            <a:avLst/>
          </a:prstGeom>
        </p:spPr>
      </p:pic>
      <p:grpSp>
        <p:nvGrpSpPr>
          <p:cNvPr id="4" name="그룹 3"/>
          <p:cNvGrpSpPr/>
          <p:nvPr/>
        </p:nvGrpSpPr>
        <p:grpSpPr>
          <a:xfrm>
            <a:off x="723900" y="1002253"/>
            <a:ext cx="10744200" cy="593029"/>
            <a:chOff x="723900" y="1002253"/>
            <a:chExt cx="10744200" cy="593029"/>
          </a:xfrm>
        </p:grpSpPr>
        <p:sp>
          <p:nvSpPr>
            <p:cNvPr id="29" name="직사각형 28"/>
            <p:cNvSpPr/>
            <p:nvPr/>
          </p:nvSpPr>
          <p:spPr>
            <a:xfrm>
              <a:off x="723900" y="1002253"/>
              <a:ext cx="10744200" cy="593029"/>
            </a:xfrm>
            <a:prstGeom prst="rect">
              <a:avLst/>
            </a:prstGeom>
            <a:solidFill>
              <a:srgbClr val="5E524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3993505" y="1120292"/>
              <a:ext cx="420499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b="1" dirty="0" smtClean="0">
                  <a:solidFill>
                    <a:srgbClr val="5E5240"/>
                  </a:solidFill>
                </a:rPr>
                <a:t>서울지역 </a:t>
              </a:r>
              <a:r>
                <a:rPr lang="ko-KR" altLang="en-US" b="1" dirty="0" err="1" smtClean="0">
                  <a:solidFill>
                    <a:srgbClr val="5E5240"/>
                  </a:solidFill>
                </a:rPr>
                <a:t>요기요</a:t>
              </a:r>
              <a:r>
                <a:rPr lang="ko-KR" altLang="en-US" b="1" dirty="0" smtClean="0">
                  <a:solidFill>
                    <a:srgbClr val="5E5240"/>
                  </a:solidFill>
                </a:rPr>
                <a:t> </a:t>
              </a:r>
              <a:r>
                <a:rPr lang="ko-KR" altLang="en-US" b="1" dirty="0" err="1" smtClean="0">
                  <a:solidFill>
                    <a:srgbClr val="5E5240"/>
                  </a:solidFill>
                </a:rPr>
                <a:t>요일별</a:t>
              </a:r>
              <a:r>
                <a:rPr lang="ko-KR" altLang="en-US" b="1" dirty="0" smtClean="0">
                  <a:solidFill>
                    <a:srgbClr val="5E5240"/>
                  </a:solidFill>
                </a:rPr>
                <a:t> 주문량 </a:t>
              </a:r>
              <a:r>
                <a:rPr lang="ko-KR" altLang="en-US" b="1" dirty="0" err="1" smtClean="0">
                  <a:solidFill>
                    <a:srgbClr val="A60624"/>
                  </a:solidFill>
                </a:rPr>
                <a:t>높은순</a:t>
              </a:r>
              <a:endParaRPr lang="ko-KR" altLang="en-US" dirty="0">
                <a:solidFill>
                  <a:srgbClr val="5E5240"/>
                </a:solidFill>
              </a:endParaRPr>
            </a:p>
          </p:txBody>
        </p:sp>
      </p:grpSp>
      <p:sp>
        <p:nvSpPr>
          <p:cNvPr id="13" name="직사각형 12"/>
          <p:cNvSpPr/>
          <p:nvPr/>
        </p:nvSpPr>
        <p:spPr>
          <a:xfrm>
            <a:off x="723900" y="1831445"/>
            <a:ext cx="6473883" cy="4666037"/>
          </a:xfrm>
          <a:prstGeom prst="rect">
            <a:avLst/>
          </a:prstGeom>
          <a:noFill/>
          <a:ln>
            <a:solidFill>
              <a:srgbClr val="5E5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712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364483"/>
            <a:ext cx="5527829" cy="2110251"/>
          </a:xfrm>
          <a:prstGeom prst="rect">
            <a:avLst/>
          </a:prstGeom>
        </p:spPr>
      </p:pic>
      <p:sp>
        <p:nvSpPr>
          <p:cNvPr id="29" name="직사각형 28"/>
          <p:cNvSpPr/>
          <p:nvPr/>
        </p:nvSpPr>
        <p:spPr>
          <a:xfrm>
            <a:off x="723900" y="1002253"/>
            <a:ext cx="10744200" cy="593029"/>
          </a:xfrm>
          <a:prstGeom prst="rect">
            <a:avLst/>
          </a:prstGeom>
          <a:solidFill>
            <a:srgbClr val="5E524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4387844" y="1120292"/>
            <a:ext cx="34163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b="1" dirty="0">
                <a:solidFill>
                  <a:srgbClr val="5E5240"/>
                </a:solidFill>
              </a:rPr>
              <a:t>맛 </a:t>
            </a:r>
            <a:r>
              <a:rPr lang="en-US" altLang="ko-KR" b="1" dirty="0">
                <a:solidFill>
                  <a:srgbClr val="5E5240"/>
                </a:solidFill>
              </a:rPr>
              <a:t>/ </a:t>
            </a:r>
            <a:r>
              <a:rPr lang="ko-KR" altLang="en-US" b="1" dirty="0">
                <a:solidFill>
                  <a:srgbClr val="5E5240"/>
                </a:solidFill>
              </a:rPr>
              <a:t>양 </a:t>
            </a:r>
            <a:r>
              <a:rPr lang="en-US" altLang="ko-KR" b="1" dirty="0">
                <a:solidFill>
                  <a:srgbClr val="5E5240"/>
                </a:solidFill>
              </a:rPr>
              <a:t>/ </a:t>
            </a:r>
            <a:r>
              <a:rPr lang="ko-KR" altLang="en-US" b="1" dirty="0">
                <a:solidFill>
                  <a:srgbClr val="5E5240"/>
                </a:solidFill>
              </a:rPr>
              <a:t>배달</a:t>
            </a:r>
            <a:r>
              <a:rPr lang="ko-KR" altLang="en-US" b="1" dirty="0">
                <a:solidFill>
                  <a:srgbClr val="821C1C"/>
                </a:solidFill>
              </a:rPr>
              <a:t> </a:t>
            </a:r>
            <a:r>
              <a:rPr lang="ko-KR" altLang="en-US" b="1" dirty="0" smtClean="0">
                <a:solidFill>
                  <a:srgbClr val="821C1C"/>
                </a:solidFill>
              </a:rPr>
              <a:t>빈도와 </a:t>
            </a:r>
            <a:r>
              <a:rPr lang="ko-KR" altLang="en-US" b="1" dirty="0" err="1" smtClean="0">
                <a:solidFill>
                  <a:srgbClr val="821C1C"/>
                </a:solidFill>
              </a:rPr>
              <a:t>상관분석</a:t>
            </a:r>
            <a:endParaRPr lang="ko-KR" altLang="en-US" dirty="0">
              <a:solidFill>
                <a:srgbClr val="5E5240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318" y="1883292"/>
            <a:ext cx="2075080" cy="174743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183" y="3654192"/>
            <a:ext cx="2093350" cy="176282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6599" y="3671592"/>
            <a:ext cx="2072689" cy="1745422"/>
          </a:xfrm>
          <a:prstGeom prst="rect">
            <a:avLst/>
          </a:prstGeom>
        </p:spPr>
      </p:pic>
      <p:sp>
        <p:nvSpPr>
          <p:cNvPr id="33" name="직사각형 32"/>
          <p:cNvSpPr/>
          <p:nvPr/>
        </p:nvSpPr>
        <p:spPr>
          <a:xfrm>
            <a:off x="723900" y="1733959"/>
            <a:ext cx="5372100" cy="3846919"/>
          </a:xfrm>
          <a:prstGeom prst="rect">
            <a:avLst/>
          </a:prstGeom>
          <a:noFill/>
          <a:ln>
            <a:solidFill>
              <a:srgbClr val="5E5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/>
          <p:cNvSpPr/>
          <p:nvPr/>
        </p:nvSpPr>
        <p:spPr>
          <a:xfrm>
            <a:off x="723900" y="5783200"/>
            <a:ext cx="10744200" cy="714282"/>
          </a:xfrm>
          <a:prstGeom prst="rect">
            <a:avLst/>
          </a:prstGeom>
          <a:solidFill>
            <a:srgbClr val="5E5240"/>
          </a:solidFill>
          <a:ln>
            <a:solidFill>
              <a:srgbClr val="5E5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/>
          <p:cNvSpPr/>
          <p:nvPr/>
        </p:nvSpPr>
        <p:spPr>
          <a:xfrm>
            <a:off x="3150331" y="5847953"/>
            <a:ext cx="589135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600" b="1" dirty="0" smtClean="0">
                <a:solidFill>
                  <a:schemeClr val="bg1"/>
                </a:solidFill>
              </a:rPr>
              <a:t>맛</a:t>
            </a:r>
            <a:r>
              <a:rPr lang="en-US" altLang="ko-KR" sz="1600" b="1" dirty="0" smtClean="0">
                <a:solidFill>
                  <a:schemeClr val="bg1"/>
                </a:solidFill>
              </a:rPr>
              <a:t>/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양</a:t>
            </a:r>
            <a:r>
              <a:rPr lang="en-US" altLang="ko-KR" sz="1600" b="1" dirty="0" smtClean="0">
                <a:solidFill>
                  <a:schemeClr val="bg1"/>
                </a:solidFill>
              </a:rPr>
              <a:t>/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배달 에 따른 빈도와 상관 분석 결과</a:t>
            </a:r>
            <a:endParaRPr lang="en-US" altLang="ko-KR" sz="1600" b="1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sz="1600" b="1" dirty="0" smtClean="0">
                <a:solidFill>
                  <a:schemeClr val="bg1"/>
                </a:solidFill>
              </a:rPr>
              <a:t>비교적 양이 많을 수록 좋은 종합점수를 받는 것으로 판단된다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13" name="제목 1"/>
          <p:cNvSpPr txBox="1">
            <a:spLocks/>
          </p:cNvSpPr>
          <p:nvPr/>
        </p:nvSpPr>
        <p:spPr>
          <a:xfrm>
            <a:off x="723901" y="291053"/>
            <a:ext cx="4065813" cy="711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 smtClean="0">
                <a:solidFill>
                  <a:srgbClr val="5E5240"/>
                </a:solidFill>
              </a:rPr>
              <a:t>4. </a:t>
            </a:r>
            <a:r>
              <a:rPr lang="ko-KR" altLang="en-US" sz="2400" b="1" dirty="0" smtClean="0">
                <a:solidFill>
                  <a:srgbClr val="5E5240"/>
                </a:solidFill>
              </a:rPr>
              <a:t>분석 과정 </a:t>
            </a:r>
            <a:r>
              <a:rPr lang="ko-KR" altLang="en-US" sz="1800" dirty="0" smtClean="0">
                <a:solidFill>
                  <a:srgbClr val="5E5240"/>
                </a:solidFill>
              </a:rPr>
              <a:t>데이터 시각화</a:t>
            </a:r>
            <a:endParaRPr lang="ko-KR" altLang="en-US" sz="1800" b="1" dirty="0">
              <a:solidFill>
                <a:srgbClr val="5E5240"/>
              </a:solidFill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4270092" y="646653"/>
            <a:ext cx="7198008" cy="0"/>
          </a:xfrm>
          <a:prstGeom prst="line">
            <a:avLst/>
          </a:prstGeom>
          <a:ln w="34925">
            <a:solidFill>
              <a:srgbClr val="5E524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98868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/>
          <p:cNvSpPr/>
          <p:nvPr/>
        </p:nvSpPr>
        <p:spPr>
          <a:xfrm>
            <a:off x="723900" y="1002253"/>
            <a:ext cx="10744200" cy="593029"/>
          </a:xfrm>
          <a:prstGeom prst="rect">
            <a:avLst/>
          </a:prstGeom>
          <a:solidFill>
            <a:srgbClr val="5E524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3507795" y="1120292"/>
            <a:ext cx="51764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b="1" dirty="0">
                <a:solidFill>
                  <a:srgbClr val="5E5240"/>
                </a:solidFill>
              </a:rPr>
              <a:t>높은 평점 </a:t>
            </a:r>
            <a:r>
              <a:rPr lang="en-US" altLang="ko-KR" b="1" dirty="0">
                <a:solidFill>
                  <a:srgbClr val="5E5240"/>
                </a:solidFill>
              </a:rPr>
              <a:t>/ </a:t>
            </a:r>
            <a:r>
              <a:rPr lang="ko-KR" altLang="en-US" b="1" dirty="0">
                <a:solidFill>
                  <a:srgbClr val="5E5240"/>
                </a:solidFill>
              </a:rPr>
              <a:t>낮은 평점 이용자 간</a:t>
            </a:r>
            <a:r>
              <a:rPr lang="ko-KR" altLang="en-US" b="1" dirty="0">
                <a:solidFill>
                  <a:srgbClr val="821C1C"/>
                </a:solidFill>
              </a:rPr>
              <a:t> 메뉴 선택 비교</a:t>
            </a:r>
            <a:endParaRPr lang="ko-KR" altLang="en-US" dirty="0">
              <a:solidFill>
                <a:srgbClr val="5E5240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723900" y="1733959"/>
            <a:ext cx="10744200" cy="3846919"/>
          </a:xfrm>
          <a:prstGeom prst="rect">
            <a:avLst/>
          </a:prstGeom>
          <a:noFill/>
          <a:ln>
            <a:solidFill>
              <a:srgbClr val="5E5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/>
          <p:cNvSpPr/>
          <p:nvPr/>
        </p:nvSpPr>
        <p:spPr>
          <a:xfrm>
            <a:off x="723900" y="5783200"/>
            <a:ext cx="10744200" cy="714282"/>
          </a:xfrm>
          <a:prstGeom prst="rect">
            <a:avLst/>
          </a:prstGeom>
          <a:solidFill>
            <a:srgbClr val="5E5240"/>
          </a:solidFill>
          <a:ln>
            <a:solidFill>
              <a:srgbClr val="5E5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/>
          <p:cNvSpPr/>
          <p:nvPr/>
        </p:nvSpPr>
        <p:spPr>
          <a:xfrm>
            <a:off x="1738100" y="5840990"/>
            <a:ext cx="871584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높은 평점을 준 </a:t>
            </a:r>
            <a:r>
              <a:rPr lang="ko-KR" altLang="en-US" dirty="0" smtClean="0">
                <a:solidFill>
                  <a:schemeClr val="bg1"/>
                </a:solidFill>
              </a:rPr>
              <a:t>이용자 선택 </a:t>
            </a:r>
            <a:r>
              <a:rPr lang="ko-KR" altLang="en-US" dirty="0">
                <a:solidFill>
                  <a:schemeClr val="bg1"/>
                </a:solidFill>
              </a:rPr>
              <a:t>메뉴와 낮은 평점을 준 </a:t>
            </a:r>
            <a:r>
              <a:rPr lang="ko-KR" altLang="en-US" dirty="0" smtClean="0">
                <a:solidFill>
                  <a:schemeClr val="bg1"/>
                </a:solidFill>
              </a:rPr>
              <a:t>이용자 간 </a:t>
            </a:r>
            <a:r>
              <a:rPr lang="ko-KR" altLang="en-US" dirty="0">
                <a:solidFill>
                  <a:schemeClr val="bg1"/>
                </a:solidFill>
              </a:rPr>
              <a:t>선택 메뉴 </a:t>
            </a:r>
            <a:r>
              <a:rPr lang="ko-KR" altLang="en-US" dirty="0" smtClean="0">
                <a:solidFill>
                  <a:schemeClr val="bg1"/>
                </a:solidFill>
              </a:rPr>
              <a:t>비교 결과</a:t>
            </a:r>
            <a:endParaRPr lang="en-US" altLang="ko-KR" dirty="0">
              <a:solidFill>
                <a:schemeClr val="bg1"/>
              </a:solidFill>
            </a:endParaRPr>
          </a:p>
          <a:p>
            <a:pPr algn="ctr"/>
            <a:r>
              <a:rPr lang="ko-KR" altLang="en-US" b="1" dirty="0" smtClean="0">
                <a:solidFill>
                  <a:schemeClr val="bg1"/>
                </a:solidFill>
              </a:rPr>
              <a:t>종합점수</a:t>
            </a:r>
            <a:r>
              <a:rPr lang="en-US" altLang="ko-KR" b="1" dirty="0">
                <a:solidFill>
                  <a:schemeClr val="bg1"/>
                </a:solidFill>
              </a:rPr>
              <a:t>(</a:t>
            </a:r>
            <a:r>
              <a:rPr lang="ko-KR" altLang="en-US" b="1" dirty="0">
                <a:solidFill>
                  <a:schemeClr val="bg1"/>
                </a:solidFill>
              </a:rPr>
              <a:t>평점</a:t>
            </a:r>
            <a:r>
              <a:rPr lang="en-US" altLang="ko-KR" b="1" dirty="0" smtClean="0">
                <a:solidFill>
                  <a:schemeClr val="bg1"/>
                </a:solidFill>
              </a:rPr>
              <a:t>)</a:t>
            </a:r>
            <a:r>
              <a:rPr lang="ko-KR" altLang="en-US" b="1" dirty="0" smtClean="0">
                <a:solidFill>
                  <a:schemeClr val="bg1"/>
                </a:solidFill>
              </a:rPr>
              <a:t>는 메뉴 선택 </a:t>
            </a:r>
            <a:r>
              <a:rPr lang="ko-KR" altLang="en-US" b="1" dirty="0">
                <a:solidFill>
                  <a:schemeClr val="bg1"/>
                </a:solidFill>
              </a:rPr>
              <a:t>에서도 유의미한 영향이 있을 수 있음을 확인 </a:t>
            </a:r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312" y="2296957"/>
            <a:ext cx="4983679" cy="1541618"/>
          </a:xfrm>
          <a:prstGeom prst="rect">
            <a:avLst/>
          </a:prstGeom>
        </p:spPr>
      </p:pic>
      <p:sp>
        <p:nvSpPr>
          <p:cNvPr id="37" name="직사각형 36"/>
          <p:cNvSpPr/>
          <p:nvPr/>
        </p:nvSpPr>
        <p:spPr>
          <a:xfrm>
            <a:off x="1120311" y="3012388"/>
            <a:ext cx="2432175" cy="152110"/>
          </a:xfrm>
          <a:prstGeom prst="rect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9" name="그림 3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1767" y="2051597"/>
            <a:ext cx="4629106" cy="2232757"/>
          </a:xfrm>
          <a:prstGeom prst="rect">
            <a:avLst/>
          </a:prstGeom>
        </p:spPr>
      </p:pic>
      <p:grpSp>
        <p:nvGrpSpPr>
          <p:cNvPr id="41" name="그룹 40"/>
          <p:cNvGrpSpPr/>
          <p:nvPr/>
        </p:nvGrpSpPr>
        <p:grpSpPr>
          <a:xfrm>
            <a:off x="6344817" y="2167739"/>
            <a:ext cx="4376056" cy="211349"/>
            <a:chOff x="7133144" y="4292776"/>
            <a:chExt cx="2162176" cy="145342"/>
          </a:xfrm>
        </p:grpSpPr>
        <p:sp>
          <p:nvSpPr>
            <p:cNvPr id="42" name="직사각형 41"/>
            <p:cNvSpPr/>
            <p:nvPr/>
          </p:nvSpPr>
          <p:spPr>
            <a:xfrm>
              <a:off x="7133144" y="4292777"/>
              <a:ext cx="2162176" cy="145341"/>
            </a:xfrm>
            <a:prstGeom prst="rect">
              <a:avLst/>
            </a:prstGeom>
            <a:solidFill>
              <a:srgbClr val="FFC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3" name="직사각형 42"/>
            <p:cNvSpPr/>
            <p:nvPr/>
          </p:nvSpPr>
          <p:spPr>
            <a:xfrm>
              <a:off x="7133144" y="4292776"/>
              <a:ext cx="2162176" cy="145341"/>
            </a:xfrm>
            <a:prstGeom prst="rect">
              <a:avLst/>
            </a:prstGeom>
            <a:noFill/>
            <a:ln w="254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4" name="직사각형 43"/>
          <p:cNvSpPr/>
          <p:nvPr/>
        </p:nvSpPr>
        <p:spPr>
          <a:xfrm>
            <a:off x="1120311" y="3002227"/>
            <a:ext cx="2432175" cy="152110"/>
          </a:xfrm>
          <a:prstGeom prst="rect">
            <a:avLst/>
          </a:prstGeom>
          <a:noFill/>
          <a:ln w="254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" name="직사각형 44"/>
          <p:cNvSpPr/>
          <p:nvPr/>
        </p:nvSpPr>
        <p:spPr>
          <a:xfrm>
            <a:off x="1426239" y="4247330"/>
            <a:ext cx="4371823" cy="593029"/>
          </a:xfrm>
          <a:prstGeom prst="rect">
            <a:avLst/>
          </a:prstGeom>
          <a:solidFill>
            <a:srgbClr val="5E524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/>
          <p:cNvSpPr/>
          <p:nvPr/>
        </p:nvSpPr>
        <p:spPr>
          <a:xfrm>
            <a:off x="1692393" y="4387522"/>
            <a:ext cx="38395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b="1" dirty="0" smtClean="0">
                <a:solidFill>
                  <a:srgbClr val="821C1C"/>
                </a:solidFill>
              </a:rPr>
              <a:t>평균</a:t>
            </a:r>
            <a:r>
              <a:rPr lang="en-US" altLang="ko-KR" b="1" dirty="0">
                <a:solidFill>
                  <a:srgbClr val="821C1C"/>
                </a:solidFill>
              </a:rPr>
              <a:t>4.5</a:t>
            </a:r>
            <a:r>
              <a:rPr lang="ko-KR" altLang="en-US" b="1" dirty="0" smtClean="0">
                <a:solidFill>
                  <a:srgbClr val="821C1C"/>
                </a:solidFill>
              </a:rPr>
              <a:t>점</a:t>
            </a:r>
            <a:r>
              <a:rPr lang="ko-KR" altLang="en-US" b="1" dirty="0" smtClean="0">
                <a:solidFill>
                  <a:srgbClr val="5E5240"/>
                </a:solidFill>
              </a:rPr>
              <a:t>을 준 고객이 선택한 </a:t>
            </a:r>
            <a:r>
              <a:rPr lang="ko-KR" altLang="en-US" b="1" dirty="0" smtClean="0">
                <a:solidFill>
                  <a:srgbClr val="821C1C"/>
                </a:solidFill>
              </a:rPr>
              <a:t>메뉴</a:t>
            </a:r>
            <a:endParaRPr lang="ko-KR" altLang="en-US" dirty="0">
              <a:solidFill>
                <a:srgbClr val="5E5240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6344817" y="4247330"/>
            <a:ext cx="4371823" cy="593029"/>
          </a:xfrm>
          <a:prstGeom prst="rect">
            <a:avLst/>
          </a:prstGeom>
          <a:solidFill>
            <a:srgbClr val="5E524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/>
          <p:cNvSpPr/>
          <p:nvPr/>
        </p:nvSpPr>
        <p:spPr>
          <a:xfrm>
            <a:off x="6395368" y="4387522"/>
            <a:ext cx="42707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b="1" dirty="0" smtClean="0">
                <a:solidFill>
                  <a:srgbClr val="821C1C"/>
                </a:solidFill>
              </a:rPr>
              <a:t>점수 </a:t>
            </a:r>
            <a:r>
              <a:rPr lang="en-US" altLang="ko-KR" b="1" dirty="0" smtClean="0">
                <a:solidFill>
                  <a:srgbClr val="821C1C"/>
                </a:solidFill>
              </a:rPr>
              <a:t>2</a:t>
            </a:r>
            <a:r>
              <a:rPr lang="ko-KR" altLang="en-US" b="1" dirty="0" smtClean="0">
                <a:solidFill>
                  <a:srgbClr val="821C1C"/>
                </a:solidFill>
              </a:rPr>
              <a:t>점 이하</a:t>
            </a:r>
            <a:r>
              <a:rPr lang="ko-KR" altLang="en-US" b="1" dirty="0" smtClean="0">
                <a:solidFill>
                  <a:srgbClr val="5E5240"/>
                </a:solidFill>
              </a:rPr>
              <a:t>를 준 고객이 선택한 </a:t>
            </a:r>
            <a:r>
              <a:rPr lang="ko-KR" altLang="en-US" b="1" dirty="0" smtClean="0">
                <a:solidFill>
                  <a:srgbClr val="821C1C"/>
                </a:solidFill>
              </a:rPr>
              <a:t>메뉴</a:t>
            </a:r>
            <a:endParaRPr lang="ko-KR" altLang="en-US" dirty="0">
              <a:solidFill>
                <a:srgbClr val="5E5240"/>
              </a:solidFill>
            </a:endParaRPr>
          </a:p>
        </p:txBody>
      </p:sp>
      <p:sp>
        <p:nvSpPr>
          <p:cNvPr id="20" name="제목 1"/>
          <p:cNvSpPr txBox="1">
            <a:spLocks/>
          </p:cNvSpPr>
          <p:nvPr/>
        </p:nvSpPr>
        <p:spPr>
          <a:xfrm>
            <a:off x="723901" y="291053"/>
            <a:ext cx="4065813" cy="711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 smtClean="0">
                <a:solidFill>
                  <a:srgbClr val="5E5240"/>
                </a:solidFill>
              </a:rPr>
              <a:t>4. </a:t>
            </a:r>
            <a:r>
              <a:rPr lang="ko-KR" altLang="en-US" sz="2400" b="1" dirty="0" smtClean="0">
                <a:solidFill>
                  <a:srgbClr val="5E5240"/>
                </a:solidFill>
              </a:rPr>
              <a:t>분석 과정 </a:t>
            </a:r>
            <a:r>
              <a:rPr lang="ko-KR" altLang="en-US" sz="1800" dirty="0" smtClean="0">
                <a:solidFill>
                  <a:srgbClr val="5E5240"/>
                </a:solidFill>
              </a:rPr>
              <a:t>데이터 시각화</a:t>
            </a:r>
            <a:endParaRPr lang="ko-KR" altLang="en-US" sz="1800" b="1" dirty="0">
              <a:solidFill>
                <a:srgbClr val="5E5240"/>
              </a:solidFill>
            </a:endParaRPr>
          </a:p>
        </p:txBody>
      </p:sp>
      <p:cxnSp>
        <p:nvCxnSpPr>
          <p:cNvPr id="21" name="직선 연결선 20"/>
          <p:cNvCxnSpPr/>
          <p:nvPr/>
        </p:nvCxnSpPr>
        <p:spPr>
          <a:xfrm>
            <a:off x="4270092" y="646653"/>
            <a:ext cx="7198008" cy="0"/>
          </a:xfrm>
          <a:prstGeom prst="line">
            <a:avLst/>
          </a:prstGeom>
          <a:ln w="34925">
            <a:solidFill>
              <a:srgbClr val="5E524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50462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723900" y="1733959"/>
            <a:ext cx="7734300" cy="4681355"/>
          </a:xfrm>
          <a:prstGeom prst="rect">
            <a:avLst/>
          </a:prstGeom>
          <a:noFill/>
          <a:ln>
            <a:solidFill>
              <a:srgbClr val="5E5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723900" y="1002253"/>
            <a:ext cx="10744200" cy="593029"/>
          </a:xfrm>
          <a:prstGeom prst="rect">
            <a:avLst/>
          </a:prstGeom>
          <a:solidFill>
            <a:srgbClr val="5E524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3202425" y="1120292"/>
            <a:ext cx="57871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b="1" dirty="0">
                <a:solidFill>
                  <a:srgbClr val="5E5240"/>
                </a:solidFill>
              </a:rPr>
              <a:t>평점 평균값 기준으로 </a:t>
            </a:r>
            <a:r>
              <a:rPr lang="ko-KR" altLang="en-US" b="1" dirty="0" smtClean="0">
                <a:solidFill>
                  <a:srgbClr val="5E5240"/>
                </a:solidFill>
              </a:rPr>
              <a:t>선정된 </a:t>
            </a:r>
            <a:r>
              <a:rPr lang="ko-KR" altLang="en-US" b="1" dirty="0" smtClean="0">
                <a:solidFill>
                  <a:srgbClr val="821C1C"/>
                </a:solidFill>
              </a:rPr>
              <a:t>우수 </a:t>
            </a:r>
            <a:r>
              <a:rPr lang="en-US" altLang="ko-KR" b="1" dirty="0">
                <a:solidFill>
                  <a:srgbClr val="821C1C"/>
                </a:solidFill>
              </a:rPr>
              <a:t>/ </a:t>
            </a:r>
            <a:r>
              <a:rPr lang="ko-KR" altLang="en-US" b="1" dirty="0" err="1">
                <a:solidFill>
                  <a:srgbClr val="821C1C"/>
                </a:solidFill>
              </a:rPr>
              <a:t>비우수</a:t>
            </a:r>
            <a:r>
              <a:rPr lang="ko-KR" altLang="en-US" b="1" dirty="0">
                <a:solidFill>
                  <a:srgbClr val="821C1C"/>
                </a:solidFill>
              </a:rPr>
              <a:t> </a:t>
            </a:r>
            <a:r>
              <a:rPr lang="ko-KR" altLang="en-US" b="1">
                <a:solidFill>
                  <a:srgbClr val="821C1C"/>
                </a:solidFill>
              </a:rPr>
              <a:t>업체 </a:t>
            </a:r>
            <a:r>
              <a:rPr lang="ko-KR" altLang="en-US" b="1" smtClean="0">
                <a:solidFill>
                  <a:srgbClr val="821C1C"/>
                </a:solidFill>
              </a:rPr>
              <a:t>분</a:t>
            </a:r>
            <a:r>
              <a:rPr lang="ko-KR" altLang="en-US" b="1">
                <a:solidFill>
                  <a:srgbClr val="821C1C"/>
                </a:solidFill>
              </a:rPr>
              <a:t>포</a:t>
            </a:r>
            <a:endParaRPr lang="ko-KR" altLang="en-US" dirty="0">
              <a:solidFill>
                <a:srgbClr val="5E5240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904" y="1978307"/>
            <a:ext cx="7400291" cy="4192657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8677536" y="3715120"/>
            <a:ext cx="2572930" cy="1326840"/>
            <a:chOff x="8677536" y="3715120"/>
            <a:chExt cx="2572930" cy="1326840"/>
          </a:xfrm>
        </p:grpSpPr>
        <p:grpSp>
          <p:nvGrpSpPr>
            <p:cNvPr id="8" name="그룹 7"/>
            <p:cNvGrpSpPr/>
            <p:nvPr/>
          </p:nvGrpSpPr>
          <p:grpSpPr>
            <a:xfrm>
              <a:off x="8677536" y="3715120"/>
              <a:ext cx="2572930" cy="488220"/>
              <a:chOff x="8763662" y="4842817"/>
              <a:chExt cx="2572930" cy="488220"/>
            </a:xfrm>
          </p:grpSpPr>
          <p:sp>
            <p:nvSpPr>
              <p:cNvPr id="2" name="직사각형 1"/>
              <p:cNvSpPr/>
              <p:nvPr/>
            </p:nvSpPr>
            <p:spPr>
              <a:xfrm>
                <a:off x="9218668" y="4880297"/>
                <a:ext cx="2117924" cy="450740"/>
              </a:xfrm>
              <a:prstGeom prst="rect">
                <a:avLst/>
              </a:prstGeom>
              <a:solidFill>
                <a:srgbClr val="6FAB2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" name="눈물 방울 4"/>
              <p:cNvSpPr/>
              <p:nvPr/>
            </p:nvSpPr>
            <p:spPr>
              <a:xfrm rot="8100000">
                <a:off x="8769184" y="4842817"/>
                <a:ext cx="404454" cy="404454"/>
              </a:xfrm>
              <a:prstGeom prst="teardrop">
                <a:avLst/>
              </a:prstGeom>
              <a:solidFill>
                <a:srgbClr val="6FAB2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" name="직사각형 5"/>
              <p:cNvSpPr/>
              <p:nvPr/>
            </p:nvSpPr>
            <p:spPr>
              <a:xfrm>
                <a:off x="8763662" y="4847241"/>
                <a:ext cx="41549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ko-KR" altLang="en-US" b="1" dirty="0" smtClean="0">
                    <a:solidFill>
                      <a:schemeClr val="bg1"/>
                    </a:solidFill>
                  </a:rPr>
                  <a:t>★</a:t>
                </a:r>
                <a:endParaRPr lang="ko-KR" altLang="en-US" dirty="0"/>
              </a:p>
            </p:txBody>
          </p:sp>
        </p:grpSp>
        <p:grpSp>
          <p:nvGrpSpPr>
            <p:cNvPr id="7" name="그룹 6"/>
            <p:cNvGrpSpPr/>
            <p:nvPr/>
          </p:nvGrpSpPr>
          <p:grpSpPr>
            <a:xfrm>
              <a:off x="8677536" y="4565820"/>
              <a:ext cx="2570156" cy="476140"/>
              <a:chOff x="8766436" y="5693097"/>
              <a:chExt cx="2570156" cy="476140"/>
            </a:xfrm>
          </p:grpSpPr>
          <p:sp>
            <p:nvSpPr>
              <p:cNvPr id="18" name="직사각형 17"/>
              <p:cNvSpPr/>
              <p:nvPr/>
            </p:nvSpPr>
            <p:spPr>
              <a:xfrm>
                <a:off x="9218668" y="5718497"/>
                <a:ext cx="2117924" cy="450740"/>
              </a:xfrm>
              <a:prstGeom prst="rect">
                <a:avLst/>
              </a:prstGeom>
              <a:solidFill>
                <a:srgbClr val="CD3C2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눈물 방울 18"/>
              <p:cNvSpPr/>
              <p:nvPr/>
            </p:nvSpPr>
            <p:spPr>
              <a:xfrm rot="8100000">
                <a:off x="8769184" y="5706416"/>
                <a:ext cx="404454" cy="404454"/>
              </a:xfrm>
              <a:prstGeom prst="teardrop">
                <a:avLst/>
              </a:prstGeom>
              <a:solidFill>
                <a:srgbClr val="CD3C2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0" name="직사각형 19"/>
              <p:cNvSpPr/>
              <p:nvPr/>
            </p:nvSpPr>
            <p:spPr>
              <a:xfrm>
                <a:off x="8766436" y="5693097"/>
                <a:ext cx="41549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ko-KR" altLang="en-US" b="1" dirty="0" smtClean="0">
                    <a:solidFill>
                      <a:schemeClr val="bg1"/>
                    </a:solidFill>
                  </a:rPr>
                  <a:t>★</a:t>
                </a:r>
                <a:endParaRPr lang="ko-KR" altLang="en-US" dirty="0"/>
              </a:p>
            </p:txBody>
          </p:sp>
        </p:grpSp>
        <p:sp>
          <p:nvSpPr>
            <p:cNvPr id="4" name="직사각형 3"/>
            <p:cNvSpPr/>
            <p:nvPr/>
          </p:nvSpPr>
          <p:spPr>
            <a:xfrm>
              <a:off x="9129768" y="3752600"/>
              <a:ext cx="2117924" cy="128528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b="1" dirty="0">
                  <a:solidFill>
                    <a:schemeClr val="bg1"/>
                  </a:solidFill>
                </a:rPr>
                <a:t>우수업체</a:t>
              </a:r>
              <a:r>
                <a:rPr lang="en-US" altLang="ko-KR" b="1" dirty="0">
                  <a:solidFill>
                    <a:schemeClr val="bg1"/>
                  </a:solidFill>
                </a:rPr>
                <a:t> </a:t>
              </a:r>
              <a:r>
                <a:rPr lang="en-US" altLang="ko-KR" b="1" dirty="0" smtClean="0">
                  <a:solidFill>
                    <a:schemeClr val="bg1"/>
                  </a:solidFill>
                </a:rPr>
                <a:t>– </a:t>
              </a:r>
              <a:r>
                <a:rPr lang="ko-KR" altLang="en-US" b="1" dirty="0" smtClean="0">
                  <a:solidFill>
                    <a:schemeClr val="bg1"/>
                  </a:solidFill>
                </a:rPr>
                <a:t>초록</a:t>
              </a:r>
              <a:endParaRPr lang="en-US" altLang="ko-KR" b="1" dirty="0" smtClean="0">
                <a:solidFill>
                  <a:schemeClr val="bg1"/>
                </a:solidFill>
              </a:endParaRPr>
            </a:p>
            <a:p>
              <a:pPr algn="ctr">
                <a:lnSpc>
                  <a:spcPct val="150000"/>
                </a:lnSpc>
              </a:pPr>
              <a:endParaRPr lang="en-US" altLang="ko-KR" b="1" dirty="0">
                <a:solidFill>
                  <a:schemeClr val="bg1"/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b="1" dirty="0" err="1">
                  <a:solidFill>
                    <a:schemeClr val="bg1"/>
                  </a:solidFill>
                </a:rPr>
                <a:t>비우수업체</a:t>
              </a:r>
              <a:r>
                <a:rPr lang="en-US" altLang="ko-KR" b="1" dirty="0">
                  <a:solidFill>
                    <a:schemeClr val="bg1"/>
                  </a:solidFill>
                </a:rPr>
                <a:t> - </a:t>
              </a:r>
              <a:r>
                <a:rPr lang="ko-KR" altLang="en-US" b="1" dirty="0">
                  <a:solidFill>
                    <a:schemeClr val="bg1"/>
                  </a:solidFill>
                </a:rPr>
                <a:t>빨강</a:t>
              </a:r>
              <a:endParaRPr lang="en-US" altLang="ko-KR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1" name="직사각형 20"/>
          <p:cNvSpPr/>
          <p:nvPr/>
        </p:nvSpPr>
        <p:spPr>
          <a:xfrm>
            <a:off x="8610599" y="2648932"/>
            <a:ext cx="2857501" cy="593029"/>
          </a:xfrm>
          <a:prstGeom prst="rect">
            <a:avLst/>
          </a:prstGeom>
          <a:solidFill>
            <a:srgbClr val="5E524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9218668" y="2760780"/>
            <a:ext cx="16514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b="1" dirty="0" smtClean="0">
                <a:solidFill>
                  <a:srgbClr val="5E5240"/>
                </a:solidFill>
              </a:rPr>
              <a:t>분포도 시각화</a:t>
            </a:r>
            <a:endParaRPr lang="ko-KR" altLang="en-US" b="1" dirty="0">
              <a:solidFill>
                <a:srgbClr val="5E5240"/>
              </a:solidFill>
            </a:endParaRPr>
          </a:p>
        </p:txBody>
      </p:sp>
      <p:sp>
        <p:nvSpPr>
          <p:cNvPr id="23" name="제목 1"/>
          <p:cNvSpPr txBox="1">
            <a:spLocks/>
          </p:cNvSpPr>
          <p:nvPr/>
        </p:nvSpPr>
        <p:spPr>
          <a:xfrm>
            <a:off x="723901" y="291053"/>
            <a:ext cx="4065813" cy="711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 smtClean="0">
                <a:solidFill>
                  <a:srgbClr val="5E5240"/>
                </a:solidFill>
              </a:rPr>
              <a:t>4. </a:t>
            </a:r>
            <a:r>
              <a:rPr lang="ko-KR" altLang="en-US" sz="2400" b="1" dirty="0" smtClean="0">
                <a:solidFill>
                  <a:srgbClr val="5E5240"/>
                </a:solidFill>
              </a:rPr>
              <a:t>분석 과정 </a:t>
            </a:r>
            <a:r>
              <a:rPr lang="ko-KR" altLang="en-US" sz="1800" dirty="0" smtClean="0">
                <a:solidFill>
                  <a:srgbClr val="5E5240"/>
                </a:solidFill>
              </a:rPr>
              <a:t>데이터 시각화</a:t>
            </a:r>
            <a:endParaRPr lang="ko-KR" altLang="en-US" sz="1800" b="1" dirty="0">
              <a:solidFill>
                <a:srgbClr val="5E5240"/>
              </a:solidFill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4270092" y="646653"/>
            <a:ext cx="7198008" cy="0"/>
          </a:xfrm>
          <a:prstGeom prst="line">
            <a:avLst/>
          </a:prstGeom>
          <a:ln w="34925">
            <a:solidFill>
              <a:srgbClr val="5E524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96627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723900" y="1002253"/>
            <a:ext cx="10744200" cy="593029"/>
          </a:xfrm>
          <a:prstGeom prst="rect">
            <a:avLst/>
          </a:prstGeom>
          <a:solidFill>
            <a:srgbClr val="5E524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4414289" y="1120292"/>
            <a:ext cx="33634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b="1" smtClean="0">
                <a:solidFill>
                  <a:srgbClr val="5E5240"/>
                </a:solidFill>
              </a:rPr>
              <a:t>평</a:t>
            </a:r>
            <a:r>
              <a:rPr lang="ko-KR" altLang="en-US" b="1">
                <a:solidFill>
                  <a:srgbClr val="5E5240"/>
                </a:solidFill>
              </a:rPr>
              <a:t>가</a:t>
            </a:r>
            <a:r>
              <a:rPr lang="ko-KR" altLang="en-US" b="1" smtClean="0">
                <a:solidFill>
                  <a:srgbClr val="5E5240"/>
                </a:solidFill>
              </a:rPr>
              <a:t> </a:t>
            </a:r>
            <a:r>
              <a:rPr lang="ko-KR" altLang="en-US" b="1" dirty="0" smtClean="0">
                <a:solidFill>
                  <a:srgbClr val="5E5240"/>
                </a:solidFill>
              </a:rPr>
              <a:t>점수 기준 </a:t>
            </a:r>
            <a:r>
              <a:rPr lang="ko-KR" altLang="en-US" b="1" dirty="0" smtClean="0">
                <a:solidFill>
                  <a:srgbClr val="821C1C"/>
                </a:solidFill>
              </a:rPr>
              <a:t>우수 </a:t>
            </a:r>
            <a:r>
              <a:rPr lang="ko-KR" altLang="en-US" b="1">
                <a:solidFill>
                  <a:srgbClr val="821C1C"/>
                </a:solidFill>
              </a:rPr>
              <a:t>업체 </a:t>
            </a:r>
            <a:r>
              <a:rPr lang="ko-KR" altLang="en-US" b="1" smtClean="0">
                <a:solidFill>
                  <a:srgbClr val="821C1C"/>
                </a:solidFill>
              </a:rPr>
              <a:t>선정</a:t>
            </a:r>
            <a:endParaRPr lang="ko-KR" altLang="en-US" dirty="0">
              <a:solidFill>
                <a:srgbClr val="5E5240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705457" y="1733960"/>
            <a:ext cx="2762643" cy="4681352"/>
          </a:xfrm>
          <a:prstGeom prst="rect">
            <a:avLst/>
          </a:prstGeom>
          <a:solidFill>
            <a:srgbClr val="5E5240"/>
          </a:solidFill>
          <a:ln>
            <a:solidFill>
              <a:srgbClr val="5E5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chemeClr val="bg1"/>
                </a:solidFill>
              </a:rPr>
              <a:t>평가점수</a:t>
            </a:r>
            <a:endParaRPr lang="en-US" altLang="ko-KR" b="1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b="1" dirty="0" err="1">
                <a:solidFill>
                  <a:schemeClr val="bg1"/>
                </a:solidFill>
              </a:rPr>
              <a:t>평가인원</a:t>
            </a:r>
            <a:endParaRPr lang="en-US" altLang="ko-KR" b="1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b="1" dirty="0" err="1">
                <a:solidFill>
                  <a:schemeClr val="bg1"/>
                </a:solidFill>
              </a:rPr>
              <a:t>리뷰개수</a:t>
            </a:r>
            <a:endParaRPr lang="en-US" altLang="ko-KR" b="1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chemeClr val="bg1"/>
                </a:solidFill>
              </a:rPr>
              <a:t>기준으로 </a:t>
            </a:r>
            <a:r>
              <a:rPr lang="ko-KR" altLang="en-US" b="1" dirty="0" err="1">
                <a:solidFill>
                  <a:schemeClr val="bg1"/>
                </a:solidFill>
              </a:rPr>
              <a:t>벤치마킹용</a:t>
            </a:r>
            <a:endParaRPr lang="en-US" altLang="ko-KR" b="1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chemeClr val="bg1"/>
                </a:solidFill>
              </a:rPr>
              <a:t>우수업체선정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723900" y="1733959"/>
            <a:ext cx="7734300" cy="4681355"/>
          </a:xfrm>
          <a:prstGeom prst="rect">
            <a:avLst/>
          </a:prstGeom>
          <a:noFill/>
          <a:ln>
            <a:solidFill>
              <a:srgbClr val="5E5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ㅑ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718" y="2183005"/>
            <a:ext cx="7447643" cy="2110489"/>
          </a:xfrm>
          <a:prstGeom prst="rect">
            <a:avLst/>
          </a:prstGeom>
          <a:ln>
            <a:noFill/>
          </a:ln>
          <a:effectLst>
            <a:outerShdw blurRad="50800" dist="38100" dir="13500000" algn="br" rotWithShape="0">
              <a:prstClr val="black">
                <a:alpha val="20000"/>
              </a:prstClr>
            </a:outerShdw>
          </a:effec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718" y="4647072"/>
            <a:ext cx="7447643" cy="1414664"/>
          </a:xfrm>
          <a:prstGeom prst="rect">
            <a:avLst/>
          </a:prstGeom>
          <a:ln>
            <a:noFill/>
          </a:ln>
          <a:effectLst>
            <a:outerShdw blurRad="50800" dist="38100" dir="13500000" algn="br" rotWithShape="0">
              <a:prstClr val="black">
                <a:alpha val="20000"/>
              </a:prstClr>
            </a:outerShdw>
          </a:effectLst>
        </p:spPr>
      </p:pic>
      <p:sp>
        <p:nvSpPr>
          <p:cNvPr id="14" name="제목 1"/>
          <p:cNvSpPr txBox="1">
            <a:spLocks/>
          </p:cNvSpPr>
          <p:nvPr/>
        </p:nvSpPr>
        <p:spPr>
          <a:xfrm>
            <a:off x="723901" y="291053"/>
            <a:ext cx="4065813" cy="711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 smtClean="0">
                <a:solidFill>
                  <a:srgbClr val="5E5240"/>
                </a:solidFill>
              </a:rPr>
              <a:t>4. </a:t>
            </a:r>
            <a:r>
              <a:rPr lang="ko-KR" altLang="en-US" sz="2400" b="1" dirty="0" smtClean="0">
                <a:solidFill>
                  <a:srgbClr val="5E5240"/>
                </a:solidFill>
              </a:rPr>
              <a:t>분석 과정 </a:t>
            </a:r>
            <a:r>
              <a:rPr lang="ko-KR" altLang="en-US" sz="1800" dirty="0" smtClean="0">
                <a:solidFill>
                  <a:srgbClr val="5E5240"/>
                </a:solidFill>
              </a:rPr>
              <a:t>데이터 시각화</a:t>
            </a:r>
            <a:endParaRPr lang="ko-KR" altLang="en-US" sz="1800" b="1" dirty="0">
              <a:solidFill>
                <a:srgbClr val="5E5240"/>
              </a:solidFill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4270092" y="646653"/>
            <a:ext cx="7198008" cy="0"/>
          </a:xfrm>
          <a:prstGeom prst="line">
            <a:avLst/>
          </a:prstGeom>
          <a:ln w="34925">
            <a:solidFill>
              <a:srgbClr val="5E524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34978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723899" y="1733959"/>
            <a:ext cx="6625985" cy="4681355"/>
          </a:xfrm>
          <a:prstGeom prst="rect">
            <a:avLst/>
          </a:prstGeom>
          <a:noFill/>
          <a:ln>
            <a:solidFill>
              <a:srgbClr val="5E5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723900" y="1002253"/>
            <a:ext cx="10744200" cy="593029"/>
          </a:xfrm>
          <a:prstGeom prst="rect">
            <a:avLst/>
          </a:prstGeom>
          <a:solidFill>
            <a:srgbClr val="5E524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3552687" y="1120292"/>
            <a:ext cx="50866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b="1" dirty="0" smtClean="0">
                <a:solidFill>
                  <a:srgbClr val="5E5240"/>
                </a:solidFill>
              </a:rPr>
              <a:t>평가점수가 </a:t>
            </a:r>
            <a:r>
              <a:rPr lang="ko-KR" altLang="en-US" b="1" dirty="0" err="1" smtClean="0">
                <a:solidFill>
                  <a:srgbClr val="5E5240"/>
                </a:solidFill>
              </a:rPr>
              <a:t>낮은매장</a:t>
            </a:r>
            <a:r>
              <a:rPr lang="ko-KR" altLang="en-US" b="1" dirty="0" smtClean="0">
                <a:solidFill>
                  <a:srgbClr val="5E5240"/>
                </a:solidFill>
              </a:rPr>
              <a:t> </a:t>
            </a:r>
            <a:r>
              <a:rPr lang="en-US" altLang="ko-KR" b="1" dirty="0" smtClean="0">
                <a:solidFill>
                  <a:srgbClr val="5E5240"/>
                </a:solidFill>
              </a:rPr>
              <a:t>&amp; </a:t>
            </a:r>
            <a:r>
              <a:rPr lang="ko-KR" altLang="en-US" b="1" dirty="0" err="1" smtClean="0">
                <a:solidFill>
                  <a:srgbClr val="5E5240"/>
                </a:solidFill>
              </a:rPr>
              <a:t>높은매장</a:t>
            </a:r>
            <a:r>
              <a:rPr lang="ko-KR" altLang="en-US" b="1" dirty="0" smtClean="0">
                <a:solidFill>
                  <a:srgbClr val="5E5240"/>
                </a:solidFill>
              </a:rPr>
              <a:t> 상관관계분석</a:t>
            </a:r>
            <a:endParaRPr lang="ko-KR" altLang="en-US" b="1" dirty="0">
              <a:solidFill>
                <a:srgbClr val="5E5240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7600950" y="3229827"/>
            <a:ext cx="3867150" cy="3185488"/>
          </a:xfrm>
          <a:prstGeom prst="rect">
            <a:avLst/>
          </a:prstGeom>
          <a:solidFill>
            <a:srgbClr val="5E5240"/>
          </a:solidFill>
          <a:ln>
            <a:solidFill>
              <a:srgbClr val="5E5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7852014" y="3229827"/>
            <a:ext cx="3365021" cy="31854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 smtClean="0">
                <a:solidFill>
                  <a:schemeClr val="bg1"/>
                </a:solidFill>
              </a:rPr>
              <a:t>평가 점수가 낮은 매장</a:t>
            </a:r>
            <a:r>
              <a:rPr lang="en-US" altLang="ko-KR" b="1" dirty="0" smtClean="0">
                <a:solidFill>
                  <a:schemeClr val="bg1"/>
                </a:solidFill>
              </a:rPr>
              <a:t>:</a:t>
            </a:r>
          </a:p>
          <a:p>
            <a:pPr algn="ctr">
              <a:lnSpc>
                <a:spcPct val="150000"/>
              </a:lnSpc>
            </a:pPr>
            <a:r>
              <a:rPr lang="ko-KR" altLang="en-US" sz="1600" dirty="0" err="1" smtClean="0">
                <a:solidFill>
                  <a:schemeClr val="bg1"/>
                </a:solidFill>
              </a:rPr>
              <a:t>평가인원과</a:t>
            </a:r>
            <a:r>
              <a:rPr lang="ko-KR" altLang="en-US" sz="1600" dirty="0" smtClean="0">
                <a:solidFill>
                  <a:schemeClr val="bg1"/>
                </a:solidFill>
              </a:rPr>
              <a:t> </a:t>
            </a:r>
            <a:r>
              <a:rPr lang="ko-KR" altLang="en-US" sz="1600" dirty="0" err="1" smtClean="0">
                <a:solidFill>
                  <a:schemeClr val="bg1"/>
                </a:solidFill>
              </a:rPr>
              <a:t>리뷰개수가</a:t>
            </a:r>
            <a:r>
              <a:rPr lang="ko-KR" altLang="en-US" sz="1600" dirty="0" smtClean="0">
                <a:solidFill>
                  <a:schemeClr val="bg1"/>
                </a:solidFill>
              </a:rPr>
              <a:t> </a:t>
            </a:r>
            <a:endParaRPr lang="en-US" altLang="ko-KR" sz="1600" dirty="0" smtClean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solidFill>
                  <a:schemeClr val="bg1"/>
                </a:solidFill>
              </a:rPr>
              <a:t>높은 양의 상관관계를 나타냄</a:t>
            </a:r>
            <a:endParaRPr lang="en-US" altLang="ko-KR" sz="1600" dirty="0" smtClean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endParaRPr lang="en-US" altLang="ko-KR" b="1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b="1" dirty="0" smtClean="0">
                <a:solidFill>
                  <a:schemeClr val="bg1"/>
                </a:solidFill>
              </a:rPr>
              <a:t>평가점수가 높은 매장</a:t>
            </a:r>
            <a:r>
              <a:rPr lang="en-US" altLang="ko-KR" b="1" dirty="0" smtClean="0">
                <a:solidFill>
                  <a:schemeClr val="bg1"/>
                </a:solidFill>
              </a:rPr>
              <a:t>:</a:t>
            </a:r>
          </a:p>
          <a:p>
            <a:pPr algn="ctr">
              <a:lnSpc>
                <a:spcPct val="150000"/>
              </a:lnSpc>
            </a:pPr>
            <a:r>
              <a:rPr lang="ko-KR" altLang="en-US" sz="1600" dirty="0" err="1" smtClean="0">
                <a:solidFill>
                  <a:schemeClr val="bg1"/>
                </a:solidFill>
              </a:rPr>
              <a:t>리뷰개수와</a:t>
            </a:r>
            <a:r>
              <a:rPr lang="ko-KR" altLang="en-US" sz="1600" dirty="0" smtClean="0">
                <a:solidFill>
                  <a:schemeClr val="bg1"/>
                </a:solidFill>
              </a:rPr>
              <a:t> 평가점수가 </a:t>
            </a:r>
            <a:endParaRPr lang="en-US" altLang="ko-KR" sz="1600" dirty="0" smtClean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600" dirty="0" smtClean="0">
                <a:solidFill>
                  <a:schemeClr val="bg1"/>
                </a:solidFill>
              </a:rPr>
              <a:t>-0.176</a:t>
            </a:r>
            <a:r>
              <a:rPr lang="ko-KR" altLang="en-US" sz="1600" dirty="0" smtClean="0">
                <a:solidFill>
                  <a:schemeClr val="bg1"/>
                </a:solidFill>
              </a:rPr>
              <a:t>의 낮은 </a:t>
            </a:r>
            <a:endParaRPr lang="en-US" altLang="ko-KR" sz="1600" dirty="0" smtClean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solidFill>
                  <a:schemeClr val="bg1"/>
                </a:solidFill>
              </a:rPr>
              <a:t>음의 상관관계를 나타냄</a:t>
            </a:r>
            <a:r>
              <a:rPr lang="en-US" altLang="ko-KR" sz="1600" dirty="0" smtClean="0">
                <a:solidFill>
                  <a:schemeClr val="bg1"/>
                </a:solidFill>
              </a:rPr>
              <a:t>.</a:t>
            </a:r>
            <a:endParaRPr lang="en-US" altLang="ko-KR" b="1" dirty="0" smtClean="0">
              <a:solidFill>
                <a:schemeClr val="bg1"/>
              </a:solidFill>
            </a:endParaRPr>
          </a:p>
        </p:txBody>
      </p:sp>
      <p:sp>
        <p:nvSpPr>
          <p:cNvPr id="16" name="제목 1"/>
          <p:cNvSpPr txBox="1">
            <a:spLocks/>
          </p:cNvSpPr>
          <p:nvPr/>
        </p:nvSpPr>
        <p:spPr>
          <a:xfrm>
            <a:off x="723900" y="291053"/>
            <a:ext cx="3877640" cy="711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>
                <a:solidFill>
                  <a:srgbClr val="5E5240"/>
                </a:solidFill>
              </a:rPr>
              <a:t>3</a:t>
            </a:r>
            <a:r>
              <a:rPr lang="en-US" altLang="ko-KR" sz="2400" b="1" dirty="0" smtClean="0">
                <a:solidFill>
                  <a:srgbClr val="5E5240"/>
                </a:solidFill>
              </a:rPr>
              <a:t>. </a:t>
            </a:r>
            <a:r>
              <a:rPr lang="ko-KR" altLang="en-US" sz="2400" b="1" dirty="0" smtClean="0">
                <a:solidFill>
                  <a:srgbClr val="5E5240"/>
                </a:solidFill>
              </a:rPr>
              <a:t>분석 과정 </a:t>
            </a:r>
            <a:r>
              <a:rPr lang="ko-KR" altLang="en-US" sz="1800" dirty="0" smtClean="0">
                <a:solidFill>
                  <a:srgbClr val="5E5240"/>
                </a:solidFill>
              </a:rPr>
              <a:t>상관관계</a:t>
            </a:r>
            <a:endParaRPr lang="ko-KR" altLang="en-US" sz="1800" b="1" dirty="0">
              <a:solidFill>
                <a:srgbClr val="5E5240"/>
              </a:solidFill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3875314" y="646653"/>
            <a:ext cx="7641126" cy="0"/>
          </a:xfrm>
          <a:prstGeom prst="line">
            <a:avLst/>
          </a:prstGeom>
          <a:ln w="34925">
            <a:solidFill>
              <a:srgbClr val="5E524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2410" y="1961590"/>
            <a:ext cx="4591053" cy="4226092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2436" y="1838294"/>
            <a:ext cx="2924175" cy="128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0207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126" b="66995"/>
          <a:stretch/>
        </p:blipFill>
        <p:spPr>
          <a:xfrm>
            <a:off x="5483930" y="1733959"/>
            <a:ext cx="3221527" cy="218356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102"/>
          <a:stretch/>
        </p:blipFill>
        <p:spPr>
          <a:xfrm>
            <a:off x="303985" y="1659763"/>
            <a:ext cx="5550715" cy="5007737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723900" y="1733959"/>
            <a:ext cx="7734300" cy="4681355"/>
          </a:xfrm>
          <a:prstGeom prst="rect">
            <a:avLst/>
          </a:prstGeom>
          <a:noFill/>
          <a:ln>
            <a:solidFill>
              <a:srgbClr val="5E5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723900" y="1002253"/>
            <a:ext cx="10744200" cy="593029"/>
          </a:xfrm>
          <a:prstGeom prst="rect">
            <a:avLst/>
          </a:prstGeom>
          <a:solidFill>
            <a:srgbClr val="5E524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4898342" y="1120292"/>
            <a:ext cx="23953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b="1" dirty="0" err="1" smtClean="0">
                <a:solidFill>
                  <a:srgbClr val="5E5240"/>
                </a:solidFill>
              </a:rPr>
              <a:t>평가인원</a:t>
            </a:r>
            <a:r>
              <a:rPr lang="ko-KR" altLang="en-US" b="1" dirty="0" smtClean="0">
                <a:solidFill>
                  <a:srgbClr val="5E5240"/>
                </a:solidFill>
              </a:rPr>
              <a:t> </a:t>
            </a:r>
            <a:r>
              <a:rPr lang="en-US" altLang="ko-KR" b="1" dirty="0" smtClean="0">
                <a:solidFill>
                  <a:srgbClr val="5E5240"/>
                </a:solidFill>
              </a:rPr>
              <a:t>TOP5 </a:t>
            </a:r>
            <a:r>
              <a:rPr lang="ko-KR" altLang="en-US" b="1" dirty="0" smtClean="0">
                <a:solidFill>
                  <a:srgbClr val="5E5240"/>
                </a:solidFill>
              </a:rPr>
              <a:t>비율 </a:t>
            </a:r>
            <a:endParaRPr lang="ko-KR" altLang="en-US" b="1" dirty="0">
              <a:solidFill>
                <a:srgbClr val="5E5240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8705457" y="1733959"/>
            <a:ext cx="2762643" cy="4681354"/>
          </a:xfrm>
          <a:prstGeom prst="rect">
            <a:avLst/>
          </a:prstGeom>
          <a:solidFill>
            <a:srgbClr val="5E5240"/>
          </a:solidFill>
          <a:ln>
            <a:solidFill>
              <a:srgbClr val="5E5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b="1" dirty="0" err="1">
                <a:solidFill>
                  <a:schemeClr val="bg1"/>
                </a:solidFill>
              </a:rPr>
              <a:t>평가인원</a:t>
            </a:r>
            <a:r>
              <a:rPr lang="ko-KR" altLang="en-US" b="1" dirty="0">
                <a:solidFill>
                  <a:schemeClr val="bg1"/>
                </a:solidFill>
              </a:rPr>
              <a:t> 기준으로 </a:t>
            </a:r>
            <a:r>
              <a:rPr lang="en-US" altLang="ko-KR" b="1" dirty="0">
                <a:solidFill>
                  <a:schemeClr val="bg1"/>
                </a:solidFill>
              </a:rPr>
              <a:t>TOP5 </a:t>
            </a:r>
          </a:p>
          <a:p>
            <a:pPr algn="ctr">
              <a:lnSpc>
                <a:spcPct val="150000"/>
              </a:lnSpc>
            </a:pPr>
            <a:r>
              <a:rPr lang="ko-KR" altLang="en-US" b="1" dirty="0" err="1">
                <a:solidFill>
                  <a:schemeClr val="bg1"/>
                </a:solidFill>
              </a:rPr>
              <a:t>선정시</a:t>
            </a:r>
            <a:r>
              <a:rPr lang="ko-KR" altLang="en-US" b="1" dirty="0">
                <a:solidFill>
                  <a:schemeClr val="bg1"/>
                </a:solidFill>
              </a:rPr>
              <a:t> 우수 업체인</a:t>
            </a:r>
            <a:endParaRPr lang="en-US" altLang="ko-KR" b="1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chemeClr val="bg1"/>
                </a:solidFill>
              </a:rPr>
              <a:t>철인</a:t>
            </a:r>
            <a:r>
              <a:rPr lang="en-US" altLang="ko-KR" b="1" dirty="0">
                <a:solidFill>
                  <a:schemeClr val="bg1"/>
                </a:solidFill>
              </a:rPr>
              <a:t>7</a:t>
            </a:r>
            <a:r>
              <a:rPr lang="ko-KR" altLang="en-US" b="1" dirty="0" err="1">
                <a:solidFill>
                  <a:schemeClr val="bg1"/>
                </a:solidFill>
              </a:rPr>
              <a:t>호치킨</a:t>
            </a:r>
            <a:r>
              <a:rPr lang="ko-KR" altLang="en-US" b="1" dirty="0">
                <a:solidFill>
                  <a:schemeClr val="bg1"/>
                </a:solidFill>
              </a:rPr>
              <a:t> </a:t>
            </a:r>
            <a:r>
              <a:rPr lang="ko-KR" altLang="en-US" b="1" dirty="0" err="1">
                <a:solidFill>
                  <a:schemeClr val="bg1"/>
                </a:solidFill>
              </a:rPr>
              <a:t>홍대점의</a:t>
            </a:r>
            <a:endParaRPr lang="en-US" altLang="ko-KR" b="1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b="1" dirty="0" err="1">
                <a:solidFill>
                  <a:schemeClr val="bg1"/>
                </a:solidFill>
              </a:rPr>
              <a:t>방문고객이</a:t>
            </a:r>
            <a:r>
              <a:rPr lang="ko-KR" altLang="en-US" b="1" dirty="0">
                <a:solidFill>
                  <a:schemeClr val="bg1"/>
                </a:solidFill>
              </a:rPr>
              <a:t> 압도적으로</a:t>
            </a:r>
            <a:endParaRPr lang="en-US" altLang="ko-KR" b="1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b="1" dirty="0" err="1">
                <a:solidFill>
                  <a:schemeClr val="bg1"/>
                </a:solidFill>
              </a:rPr>
              <a:t>많은것을</a:t>
            </a:r>
            <a:r>
              <a:rPr lang="ko-KR" altLang="en-US" b="1" dirty="0">
                <a:solidFill>
                  <a:schemeClr val="bg1"/>
                </a:solidFill>
              </a:rPr>
              <a:t> 알 수 있다</a:t>
            </a:r>
            <a:r>
              <a:rPr lang="en-US" altLang="ko-KR" b="1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0" name="제목 1"/>
          <p:cNvSpPr txBox="1">
            <a:spLocks/>
          </p:cNvSpPr>
          <p:nvPr/>
        </p:nvSpPr>
        <p:spPr>
          <a:xfrm>
            <a:off x="723901" y="291053"/>
            <a:ext cx="4065813" cy="711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 smtClean="0">
                <a:solidFill>
                  <a:srgbClr val="5E5240"/>
                </a:solidFill>
              </a:rPr>
              <a:t>4. </a:t>
            </a:r>
            <a:r>
              <a:rPr lang="ko-KR" altLang="en-US" sz="2400" b="1" dirty="0" smtClean="0">
                <a:solidFill>
                  <a:srgbClr val="5E5240"/>
                </a:solidFill>
              </a:rPr>
              <a:t>분석 과정 </a:t>
            </a:r>
            <a:r>
              <a:rPr lang="ko-KR" altLang="en-US" sz="1800" dirty="0" smtClean="0">
                <a:solidFill>
                  <a:srgbClr val="5E5240"/>
                </a:solidFill>
              </a:rPr>
              <a:t>데이터 시각화</a:t>
            </a:r>
            <a:endParaRPr lang="ko-KR" altLang="en-US" sz="1800" b="1" dirty="0">
              <a:solidFill>
                <a:srgbClr val="5E5240"/>
              </a:solidFill>
            </a:endParaRPr>
          </a:p>
        </p:txBody>
      </p:sp>
      <p:cxnSp>
        <p:nvCxnSpPr>
          <p:cNvPr id="16" name="직선 연결선 15"/>
          <p:cNvCxnSpPr/>
          <p:nvPr/>
        </p:nvCxnSpPr>
        <p:spPr>
          <a:xfrm>
            <a:off x="4270092" y="646653"/>
            <a:ext cx="7198008" cy="0"/>
          </a:xfrm>
          <a:prstGeom prst="line">
            <a:avLst/>
          </a:prstGeom>
          <a:ln w="34925">
            <a:solidFill>
              <a:srgbClr val="5E524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2163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723900" y="1733959"/>
            <a:ext cx="7734300" cy="4681355"/>
          </a:xfrm>
          <a:prstGeom prst="rect">
            <a:avLst/>
          </a:prstGeom>
          <a:noFill/>
          <a:ln>
            <a:solidFill>
              <a:srgbClr val="5E5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723900" y="1002253"/>
            <a:ext cx="10744200" cy="593029"/>
          </a:xfrm>
          <a:prstGeom prst="rect">
            <a:avLst/>
          </a:prstGeom>
          <a:solidFill>
            <a:srgbClr val="5E524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8705457" y="1733959"/>
            <a:ext cx="2762643" cy="4792014"/>
          </a:xfrm>
          <a:prstGeom prst="rect">
            <a:avLst/>
          </a:prstGeom>
          <a:solidFill>
            <a:srgbClr val="5E5240"/>
          </a:solidFill>
          <a:ln>
            <a:solidFill>
              <a:srgbClr val="5E5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chemeClr val="bg1"/>
                </a:solidFill>
              </a:rPr>
              <a:t>「평가 점수 기준치 이상」</a:t>
            </a:r>
            <a:endParaRPr lang="en-US" altLang="ko-KR" sz="1600" b="1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chemeClr val="bg1"/>
                </a:solidFill>
              </a:rPr>
              <a:t>버블 차트 결과 </a:t>
            </a:r>
            <a:endParaRPr lang="en-US" altLang="ko-KR" sz="1600" b="1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b="1" dirty="0" err="1">
                <a:solidFill>
                  <a:schemeClr val="bg1"/>
                </a:solidFill>
              </a:rPr>
              <a:t>리뷰갯수가</a:t>
            </a:r>
            <a:r>
              <a:rPr lang="ko-KR" altLang="en-US" sz="1600" b="1" dirty="0">
                <a:solidFill>
                  <a:schemeClr val="bg1"/>
                </a:solidFill>
              </a:rPr>
              <a:t> 많다고 평가점수가 높고 </a:t>
            </a:r>
            <a:r>
              <a:rPr lang="ko-KR" altLang="en-US" sz="1600" b="1" dirty="0" err="1">
                <a:solidFill>
                  <a:schemeClr val="bg1"/>
                </a:solidFill>
              </a:rPr>
              <a:t>리뷰갯수가</a:t>
            </a:r>
            <a:r>
              <a:rPr lang="ko-KR" altLang="en-US" sz="1600" b="1" dirty="0">
                <a:solidFill>
                  <a:schemeClr val="bg1"/>
                </a:solidFill>
              </a:rPr>
              <a:t> 적다고 평가점수가 낮다고 볼 수 </a:t>
            </a:r>
            <a:r>
              <a:rPr lang="ko-KR" altLang="en-US" sz="1600" b="1" dirty="0" err="1">
                <a:solidFill>
                  <a:schemeClr val="bg1"/>
                </a:solidFill>
              </a:rPr>
              <a:t>없다는것을</a:t>
            </a:r>
            <a:r>
              <a:rPr lang="ko-KR" altLang="en-US" sz="1600" b="1" dirty="0">
                <a:solidFill>
                  <a:schemeClr val="bg1"/>
                </a:solidFill>
              </a:rPr>
              <a:t> 확인</a:t>
            </a:r>
            <a:endParaRPr lang="en-US" altLang="ko-KR" sz="1600" b="1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b="1" dirty="0" err="1">
                <a:solidFill>
                  <a:schemeClr val="bg1"/>
                </a:solidFill>
              </a:rPr>
              <a:t>업체선정을</a:t>
            </a:r>
            <a:r>
              <a:rPr lang="ko-KR" altLang="en-US" sz="1600" b="1" dirty="0">
                <a:solidFill>
                  <a:schemeClr val="bg1"/>
                </a:solidFill>
              </a:rPr>
              <a:t> 위해선 평가 인원이 많은 업체의 브랜드를 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선정하는 것이 </a:t>
            </a:r>
            <a:endParaRPr lang="en-US" altLang="ko-KR" sz="1600" b="1" dirty="0" smtClean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b="1" dirty="0" smtClean="0">
                <a:solidFill>
                  <a:schemeClr val="bg1"/>
                </a:solidFill>
              </a:rPr>
              <a:t>유리할 </a:t>
            </a:r>
            <a:r>
              <a:rPr lang="ko-KR" altLang="en-US" sz="1600" b="1" dirty="0">
                <a:solidFill>
                  <a:schemeClr val="bg1"/>
                </a:solidFill>
              </a:rPr>
              <a:t>것으로 판단된다</a:t>
            </a:r>
            <a:r>
              <a:rPr lang="en-US" altLang="ko-KR" sz="1600" b="1" dirty="0" smtClean="0">
                <a:solidFill>
                  <a:schemeClr val="bg1"/>
                </a:solidFill>
              </a:rPr>
              <a:t>.</a:t>
            </a:r>
            <a:endParaRPr lang="en-US" altLang="ko-KR" sz="1600" b="1" dirty="0">
              <a:solidFill>
                <a:schemeClr val="bg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3C3CC5F3-A78B-4A22-8B07-4C4E6B3B4A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144" y="1950881"/>
            <a:ext cx="6757139" cy="4197089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3193617" y="1120292"/>
            <a:ext cx="58047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b="1" dirty="0" smtClean="0">
                <a:solidFill>
                  <a:srgbClr val="5E5240"/>
                </a:solidFill>
              </a:rPr>
              <a:t>평가 </a:t>
            </a:r>
            <a:r>
              <a:rPr lang="ko-KR" altLang="en-US" b="1" dirty="0" err="1" smtClean="0">
                <a:solidFill>
                  <a:srgbClr val="5E5240"/>
                </a:solidFill>
              </a:rPr>
              <a:t>점수높은곳</a:t>
            </a:r>
            <a:r>
              <a:rPr lang="ko-KR" altLang="en-US" b="1" dirty="0" smtClean="0">
                <a:solidFill>
                  <a:srgbClr val="5E5240"/>
                </a:solidFill>
              </a:rPr>
              <a:t> </a:t>
            </a:r>
            <a:r>
              <a:rPr lang="en-US" altLang="ko-KR" b="1" dirty="0" smtClean="0">
                <a:solidFill>
                  <a:srgbClr val="5E5240"/>
                </a:solidFill>
              </a:rPr>
              <a:t>&amp; </a:t>
            </a:r>
            <a:r>
              <a:rPr lang="ko-KR" altLang="en-US" b="1" dirty="0" smtClean="0">
                <a:solidFill>
                  <a:srgbClr val="5E5240"/>
                </a:solidFill>
              </a:rPr>
              <a:t>리뷰 개수</a:t>
            </a:r>
            <a:r>
              <a:rPr lang="en-US" altLang="ko-KR" b="1" dirty="0" smtClean="0">
                <a:solidFill>
                  <a:srgbClr val="5E5240"/>
                </a:solidFill>
              </a:rPr>
              <a:t>(</a:t>
            </a:r>
            <a:r>
              <a:rPr lang="ko-KR" altLang="en-US" b="1" dirty="0" err="1" smtClean="0">
                <a:solidFill>
                  <a:srgbClr val="5E5240"/>
                </a:solidFill>
              </a:rPr>
              <a:t>버블크기</a:t>
            </a:r>
            <a:r>
              <a:rPr lang="en-US" altLang="ko-KR" b="1" dirty="0" smtClean="0">
                <a:solidFill>
                  <a:srgbClr val="5E5240"/>
                </a:solidFill>
              </a:rPr>
              <a:t>)</a:t>
            </a:r>
            <a:r>
              <a:rPr lang="ko-KR" altLang="en-US" b="1" dirty="0" smtClean="0">
                <a:solidFill>
                  <a:srgbClr val="5E5240"/>
                </a:solidFill>
              </a:rPr>
              <a:t> </a:t>
            </a:r>
            <a:r>
              <a:rPr lang="ko-KR" altLang="en-US" b="1" dirty="0" smtClean="0">
                <a:solidFill>
                  <a:srgbClr val="821C1C"/>
                </a:solidFill>
              </a:rPr>
              <a:t>버블차트비교</a:t>
            </a:r>
            <a:endParaRPr lang="ko-KR" altLang="en-US" dirty="0">
              <a:solidFill>
                <a:srgbClr val="5E5240"/>
              </a:solidFill>
            </a:endParaRPr>
          </a:p>
        </p:txBody>
      </p:sp>
      <p:sp>
        <p:nvSpPr>
          <p:cNvPr id="10" name="제목 1"/>
          <p:cNvSpPr txBox="1">
            <a:spLocks/>
          </p:cNvSpPr>
          <p:nvPr/>
        </p:nvSpPr>
        <p:spPr>
          <a:xfrm>
            <a:off x="723901" y="291053"/>
            <a:ext cx="4065813" cy="711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 smtClean="0">
                <a:solidFill>
                  <a:srgbClr val="5E5240"/>
                </a:solidFill>
              </a:rPr>
              <a:t>4. </a:t>
            </a:r>
            <a:r>
              <a:rPr lang="ko-KR" altLang="en-US" sz="2400" b="1" dirty="0" smtClean="0">
                <a:solidFill>
                  <a:srgbClr val="5E5240"/>
                </a:solidFill>
              </a:rPr>
              <a:t>분석 과정 </a:t>
            </a:r>
            <a:r>
              <a:rPr lang="ko-KR" altLang="en-US" sz="1800" dirty="0" smtClean="0">
                <a:solidFill>
                  <a:srgbClr val="5E5240"/>
                </a:solidFill>
              </a:rPr>
              <a:t>데이터 시각화</a:t>
            </a:r>
            <a:endParaRPr lang="ko-KR" altLang="en-US" sz="1800" b="1" dirty="0">
              <a:solidFill>
                <a:srgbClr val="5E5240"/>
              </a:solidFill>
            </a:endParaRPr>
          </a:p>
        </p:txBody>
      </p:sp>
      <p:cxnSp>
        <p:nvCxnSpPr>
          <p:cNvPr id="16" name="직선 연결선 15"/>
          <p:cNvCxnSpPr/>
          <p:nvPr/>
        </p:nvCxnSpPr>
        <p:spPr>
          <a:xfrm>
            <a:off x="4270092" y="646653"/>
            <a:ext cx="7198008" cy="0"/>
          </a:xfrm>
          <a:prstGeom prst="line">
            <a:avLst/>
          </a:prstGeom>
          <a:ln w="34925">
            <a:solidFill>
              <a:srgbClr val="5E524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2386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723900" y="1733959"/>
            <a:ext cx="7734300" cy="4681355"/>
          </a:xfrm>
          <a:prstGeom prst="rect">
            <a:avLst/>
          </a:prstGeom>
          <a:noFill/>
          <a:ln>
            <a:solidFill>
              <a:srgbClr val="5E5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723900" y="1002253"/>
            <a:ext cx="10744200" cy="593029"/>
          </a:xfrm>
          <a:prstGeom prst="rect">
            <a:avLst/>
          </a:prstGeom>
          <a:solidFill>
            <a:srgbClr val="5E524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3456517" y="1120292"/>
            <a:ext cx="52790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b="1" dirty="0" smtClean="0">
                <a:solidFill>
                  <a:srgbClr val="5E5240"/>
                </a:solidFill>
              </a:rPr>
              <a:t>서울지역 최고의 </a:t>
            </a:r>
            <a:r>
              <a:rPr lang="ko-KR" altLang="en-US" b="1" dirty="0" err="1" smtClean="0">
                <a:solidFill>
                  <a:srgbClr val="5E5240"/>
                </a:solidFill>
              </a:rPr>
              <a:t>치킨가게</a:t>
            </a:r>
            <a:r>
              <a:rPr lang="ko-KR" altLang="en-US" b="1" dirty="0" smtClean="0">
                <a:solidFill>
                  <a:srgbClr val="5E5240"/>
                </a:solidFill>
              </a:rPr>
              <a:t> </a:t>
            </a:r>
            <a:r>
              <a:rPr lang="en-US" altLang="ko-KR" b="1" dirty="0" smtClean="0">
                <a:solidFill>
                  <a:srgbClr val="5E5240"/>
                </a:solidFill>
              </a:rPr>
              <a:t>[ </a:t>
            </a:r>
            <a:r>
              <a:rPr lang="ko-KR" altLang="en-US" b="1" dirty="0" smtClean="0">
                <a:solidFill>
                  <a:srgbClr val="5E5240"/>
                </a:solidFill>
              </a:rPr>
              <a:t>철인</a:t>
            </a:r>
            <a:r>
              <a:rPr lang="en-US" altLang="ko-KR" b="1" dirty="0" smtClean="0">
                <a:solidFill>
                  <a:srgbClr val="5E5240"/>
                </a:solidFill>
              </a:rPr>
              <a:t>7</a:t>
            </a:r>
            <a:r>
              <a:rPr lang="ko-KR" altLang="en-US" b="1" dirty="0" err="1" smtClean="0">
                <a:solidFill>
                  <a:srgbClr val="5E5240"/>
                </a:solidFill>
              </a:rPr>
              <a:t>호치킨</a:t>
            </a:r>
            <a:r>
              <a:rPr lang="ko-KR" altLang="en-US" b="1" dirty="0" smtClean="0">
                <a:solidFill>
                  <a:srgbClr val="5E5240"/>
                </a:solidFill>
              </a:rPr>
              <a:t> </a:t>
            </a:r>
            <a:r>
              <a:rPr lang="ko-KR" altLang="en-US" b="1" dirty="0" err="1" smtClean="0">
                <a:solidFill>
                  <a:srgbClr val="5E5240"/>
                </a:solidFill>
              </a:rPr>
              <a:t>홍대점</a:t>
            </a:r>
            <a:r>
              <a:rPr lang="en-US" altLang="ko-KR" b="1" dirty="0" smtClean="0">
                <a:solidFill>
                  <a:srgbClr val="5E5240"/>
                </a:solidFill>
              </a:rPr>
              <a:t>]</a:t>
            </a:r>
            <a:endParaRPr lang="ko-KR" altLang="en-US" b="1" dirty="0">
              <a:solidFill>
                <a:srgbClr val="5E5240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8705457" y="1733960"/>
            <a:ext cx="2762643" cy="4681352"/>
          </a:xfrm>
          <a:prstGeom prst="rect">
            <a:avLst/>
          </a:prstGeom>
          <a:solidFill>
            <a:srgbClr val="5E5240"/>
          </a:solidFill>
          <a:ln>
            <a:solidFill>
              <a:srgbClr val="5E5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chemeClr val="bg1"/>
                </a:solidFill>
              </a:rPr>
              <a:t>철인</a:t>
            </a:r>
            <a:r>
              <a:rPr lang="en-US" altLang="ko-KR" sz="1600" b="1" dirty="0">
                <a:solidFill>
                  <a:schemeClr val="bg1"/>
                </a:solidFill>
              </a:rPr>
              <a:t>7</a:t>
            </a:r>
            <a:r>
              <a:rPr lang="ko-KR" altLang="en-US" sz="1600" b="1" dirty="0" err="1">
                <a:solidFill>
                  <a:schemeClr val="bg1"/>
                </a:solidFill>
              </a:rPr>
              <a:t>호치킨</a:t>
            </a:r>
            <a:r>
              <a:rPr lang="ko-KR" altLang="en-US" sz="1600" b="1" dirty="0">
                <a:solidFill>
                  <a:schemeClr val="bg1"/>
                </a:solidFill>
              </a:rPr>
              <a:t> </a:t>
            </a:r>
            <a:r>
              <a:rPr lang="ko-KR" altLang="en-US" sz="1600" b="1" dirty="0" err="1">
                <a:solidFill>
                  <a:schemeClr val="bg1"/>
                </a:solidFill>
              </a:rPr>
              <a:t>홍대점에</a:t>
            </a:r>
            <a:r>
              <a:rPr lang="ko-KR" altLang="en-US" sz="1600" b="1" dirty="0">
                <a:solidFill>
                  <a:schemeClr val="bg1"/>
                </a:solidFill>
              </a:rPr>
              <a:t> 대한 미담을 분석 결과</a:t>
            </a:r>
            <a:endParaRPr lang="en-US" altLang="ko-KR" sz="1600" b="1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endParaRPr lang="en-US" altLang="ko-KR" sz="1600" b="1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chemeClr val="bg1"/>
                </a:solidFill>
              </a:rPr>
              <a:t>사장의 인성에 관한 미담이 많이 나오고 있다</a:t>
            </a:r>
            <a:endParaRPr lang="en-US" altLang="ko-KR" sz="1600" b="1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endParaRPr lang="en-US" altLang="ko-KR" sz="1600" b="1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chemeClr val="bg1"/>
                </a:solidFill>
              </a:rPr>
              <a:t>같은 브랜드의 </a:t>
            </a:r>
            <a:r>
              <a:rPr lang="ko-KR" altLang="en-US" sz="1600" b="1" dirty="0" err="1">
                <a:solidFill>
                  <a:schemeClr val="bg1"/>
                </a:solidFill>
              </a:rPr>
              <a:t>치킨집을</a:t>
            </a:r>
            <a:r>
              <a:rPr lang="ko-KR" altLang="en-US" sz="1600" b="1" dirty="0">
                <a:solidFill>
                  <a:schemeClr val="bg1"/>
                </a:solidFill>
              </a:rPr>
              <a:t> 창업 시 이 점을 잘 활용하면 수익률 증가에 도움이 될 것으로 판단</a:t>
            </a:r>
            <a:endParaRPr lang="en-US" altLang="ko-KR" sz="1600" b="1" dirty="0">
              <a:solidFill>
                <a:schemeClr val="bg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995" y="1950881"/>
            <a:ext cx="7400109" cy="4469976"/>
          </a:xfrm>
          <a:prstGeom prst="rect">
            <a:avLst/>
          </a:prstGeom>
        </p:spPr>
      </p:pic>
      <p:sp>
        <p:nvSpPr>
          <p:cNvPr id="10" name="제목 1"/>
          <p:cNvSpPr txBox="1">
            <a:spLocks/>
          </p:cNvSpPr>
          <p:nvPr/>
        </p:nvSpPr>
        <p:spPr>
          <a:xfrm>
            <a:off x="723901" y="291053"/>
            <a:ext cx="4065813" cy="711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 smtClean="0">
                <a:solidFill>
                  <a:srgbClr val="5E5240"/>
                </a:solidFill>
              </a:rPr>
              <a:t>4. </a:t>
            </a:r>
            <a:r>
              <a:rPr lang="ko-KR" altLang="en-US" sz="2400" b="1" dirty="0" smtClean="0">
                <a:solidFill>
                  <a:srgbClr val="5E5240"/>
                </a:solidFill>
              </a:rPr>
              <a:t>분석 과정</a:t>
            </a:r>
            <a:endParaRPr lang="ko-KR" altLang="en-US" sz="1800" b="1" dirty="0">
              <a:solidFill>
                <a:srgbClr val="5E5240"/>
              </a:solidFill>
            </a:endParaRPr>
          </a:p>
        </p:txBody>
      </p:sp>
      <p:cxnSp>
        <p:nvCxnSpPr>
          <p:cNvPr id="16" name="직선 연결선 15"/>
          <p:cNvCxnSpPr/>
          <p:nvPr/>
        </p:nvCxnSpPr>
        <p:spPr>
          <a:xfrm>
            <a:off x="3028950" y="646653"/>
            <a:ext cx="8439150" cy="0"/>
          </a:xfrm>
          <a:prstGeom prst="line">
            <a:avLst/>
          </a:prstGeom>
          <a:ln w="34925">
            <a:solidFill>
              <a:srgbClr val="5E524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4417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723900" y="1733959"/>
            <a:ext cx="7734300" cy="4681355"/>
          </a:xfrm>
          <a:prstGeom prst="rect">
            <a:avLst/>
          </a:prstGeom>
          <a:noFill/>
          <a:ln>
            <a:solidFill>
              <a:srgbClr val="5E5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723900" y="1002253"/>
            <a:ext cx="10744200" cy="593029"/>
          </a:xfrm>
          <a:prstGeom prst="rect">
            <a:avLst/>
          </a:prstGeom>
          <a:solidFill>
            <a:srgbClr val="5E524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4745326" y="1120292"/>
            <a:ext cx="27013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b="1" dirty="0" smtClean="0">
                <a:solidFill>
                  <a:srgbClr val="5E5240"/>
                </a:solidFill>
              </a:rPr>
              <a:t>철인</a:t>
            </a:r>
            <a:r>
              <a:rPr lang="en-US" altLang="ko-KR" b="1" dirty="0" smtClean="0">
                <a:solidFill>
                  <a:srgbClr val="5E5240"/>
                </a:solidFill>
              </a:rPr>
              <a:t>7</a:t>
            </a:r>
            <a:r>
              <a:rPr lang="ko-KR" altLang="en-US" b="1" dirty="0" smtClean="0">
                <a:solidFill>
                  <a:srgbClr val="5E5240"/>
                </a:solidFill>
              </a:rPr>
              <a:t>호치킨홍대점 분석</a:t>
            </a:r>
            <a:endParaRPr lang="ko-KR" altLang="en-US" b="1" dirty="0">
              <a:solidFill>
                <a:srgbClr val="5E5240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8705457" y="1733960"/>
            <a:ext cx="2762643" cy="4681352"/>
          </a:xfrm>
          <a:prstGeom prst="rect">
            <a:avLst/>
          </a:prstGeom>
          <a:solidFill>
            <a:srgbClr val="5E5240"/>
          </a:solidFill>
          <a:ln>
            <a:solidFill>
              <a:srgbClr val="5E5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chemeClr val="bg1"/>
                </a:solidFill>
              </a:rPr>
              <a:t>해당 지점 분석결과 배달 고객보다 매장방문 고객이 많은 것으로 보이며</a:t>
            </a:r>
            <a:endParaRPr lang="en-US" altLang="ko-KR" sz="1600" b="1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chemeClr val="bg1"/>
                </a:solidFill>
              </a:rPr>
              <a:t>사람들이 직접 찾아가서 </a:t>
            </a:r>
            <a:r>
              <a:rPr lang="en-US" altLang="ko-KR" sz="1600" b="1" dirty="0">
                <a:solidFill>
                  <a:schemeClr val="bg1"/>
                </a:solidFill>
              </a:rPr>
              <a:t>‘</a:t>
            </a:r>
            <a:r>
              <a:rPr lang="ko-KR" altLang="en-US" sz="1600" b="1" dirty="0" err="1">
                <a:solidFill>
                  <a:schemeClr val="bg1"/>
                </a:solidFill>
              </a:rPr>
              <a:t>돈쭐</a:t>
            </a:r>
            <a:r>
              <a:rPr lang="en-US" altLang="ko-KR" sz="1600" b="1" dirty="0">
                <a:solidFill>
                  <a:schemeClr val="bg1"/>
                </a:solidFill>
              </a:rPr>
              <a:t>‘ </a:t>
            </a:r>
            <a:r>
              <a:rPr lang="ko-KR" altLang="en-US" sz="1600" b="1" dirty="0">
                <a:solidFill>
                  <a:schemeClr val="bg1"/>
                </a:solidFill>
              </a:rPr>
              <a:t>낸다  라는</a:t>
            </a:r>
            <a:endParaRPr lang="en-US" altLang="ko-KR" sz="1600" b="1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chemeClr val="bg1"/>
                </a:solidFill>
              </a:rPr>
              <a:t>인터넷 </a:t>
            </a:r>
            <a:r>
              <a:rPr lang="ko-KR" altLang="en-US" sz="1600" b="1" dirty="0" err="1">
                <a:solidFill>
                  <a:schemeClr val="bg1"/>
                </a:solidFill>
              </a:rPr>
              <a:t>밈으로</a:t>
            </a:r>
            <a:r>
              <a:rPr lang="ko-KR" altLang="en-US" sz="1600" b="1" dirty="0">
                <a:solidFill>
                  <a:schemeClr val="bg1"/>
                </a:solidFill>
              </a:rPr>
              <a:t> 평가</a:t>
            </a:r>
            <a:endParaRPr lang="en-US" altLang="ko-KR" sz="1600" b="1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989" y="2306482"/>
            <a:ext cx="4022677" cy="365378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2942" y="1879076"/>
            <a:ext cx="4270315" cy="4270315"/>
          </a:xfrm>
          <a:prstGeom prst="rect">
            <a:avLst/>
          </a:prstGeom>
        </p:spPr>
      </p:pic>
      <p:sp>
        <p:nvSpPr>
          <p:cNvPr id="16" name="제목 1"/>
          <p:cNvSpPr txBox="1">
            <a:spLocks/>
          </p:cNvSpPr>
          <p:nvPr/>
        </p:nvSpPr>
        <p:spPr>
          <a:xfrm>
            <a:off x="723901" y="291053"/>
            <a:ext cx="4065813" cy="711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 smtClean="0">
                <a:solidFill>
                  <a:srgbClr val="5E5240"/>
                </a:solidFill>
              </a:rPr>
              <a:t>4. </a:t>
            </a:r>
            <a:r>
              <a:rPr lang="ko-KR" altLang="en-US" sz="2400" b="1" dirty="0" smtClean="0">
                <a:solidFill>
                  <a:srgbClr val="5E5240"/>
                </a:solidFill>
              </a:rPr>
              <a:t>분석 과정</a:t>
            </a:r>
            <a:endParaRPr lang="ko-KR" altLang="en-US" sz="1800" b="1" dirty="0">
              <a:solidFill>
                <a:srgbClr val="5E5240"/>
              </a:solidFill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3028950" y="646653"/>
            <a:ext cx="8439150" cy="0"/>
          </a:xfrm>
          <a:prstGeom prst="line">
            <a:avLst/>
          </a:prstGeom>
          <a:ln w="34925">
            <a:solidFill>
              <a:srgbClr val="5E524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59156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/>
          <p:cNvSpPr txBox="1">
            <a:spLocks/>
          </p:cNvSpPr>
          <p:nvPr/>
        </p:nvSpPr>
        <p:spPr>
          <a:xfrm>
            <a:off x="677356" y="291053"/>
            <a:ext cx="3913056" cy="711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>
                <a:solidFill>
                  <a:srgbClr val="5E5240"/>
                </a:solidFill>
              </a:rPr>
              <a:t>1</a:t>
            </a:r>
            <a:r>
              <a:rPr lang="en-US" altLang="ko-KR" sz="2400" b="1" dirty="0" smtClean="0">
                <a:solidFill>
                  <a:srgbClr val="5E5240"/>
                </a:solidFill>
              </a:rPr>
              <a:t>. </a:t>
            </a:r>
            <a:r>
              <a:rPr lang="ko-KR" altLang="en-US" sz="2400" b="1" dirty="0">
                <a:solidFill>
                  <a:srgbClr val="5E5240"/>
                </a:solidFill>
              </a:rPr>
              <a:t>페르소나 </a:t>
            </a:r>
            <a:r>
              <a:rPr lang="ko-KR" altLang="en-US" sz="2400" b="1" dirty="0" smtClean="0">
                <a:solidFill>
                  <a:srgbClr val="5E5240"/>
                </a:solidFill>
              </a:rPr>
              <a:t>소개</a:t>
            </a:r>
            <a:endParaRPr lang="ko-KR" altLang="en-US" sz="1800" b="1" dirty="0">
              <a:solidFill>
                <a:srgbClr val="5E5240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23900" y="1223493"/>
            <a:ext cx="10744200" cy="5273990"/>
          </a:xfrm>
          <a:prstGeom prst="rect">
            <a:avLst/>
          </a:prstGeom>
          <a:noFill/>
          <a:ln>
            <a:solidFill>
              <a:srgbClr val="5E5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연결선 19"/>
          <p:cNvCxnSpPr/>
          <p:nvPr/>
        </p:nvCxnSpPr>
        <p:spPr>
          <a:xfrm>
            <a:off x="3295650" y="646653"/>
            <a:ext cx="8220790" cy="0"/>
          </a:xfrm>
          <a:prstGeom prst="line">
            <a:avLst/>
          </a:prstGeom>
          <a:ln w="34925">
            <a:solidFill>
              <a:srgbClr val="5E524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/>
          <p:cNvSpPr/>
          <p:nvPr/>
        </p:nvSpPr>
        <p:spPr>
          <a:xfrm>
            <a:off x="1256023" y="959555"/>
            <a:ext cx="3944627" cy="528097"/>
          </a:xfrm>
          <a:prstGeom prst="rect">
            <a:avLst/>
          </a:prstGeom>
          <a:solidFill>
            <a:schemeClr val="bg1"/>
          </a:solidFill>
          <a:ln>
            <a:solidFill>
              <a:srgbClr val="5E5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페르소나</a:t>
            </a:r>
            <a:endParaRPr lang="ko-KR" altLang="en-US" dirty="0"/>
          </a:p>
        </p:txBody>
      </p:sp>
      <p:sp>
        <p:nvSpPr>
          <p:cNvPr id="29" name="직사각형 28"/>
          <p:cNvSpPr/>
          <p:nvPr/>
        </p:nvSpPr>
        <p:spPr>
          <a:xfrm>
            <a:off x="1256023" y="1593920"/>
            <a:ext cx="3944627" cy="1760185"/>
          </a:xfrm>
          <a:prstGeom prst="rect">
            <a:avLst/>
          </a:prstGeom>
          <a:solidFill>
            <a:schemeClr val="bg1"/>
          </a:solidFill>
          <a:ln>
            <a:solidFill>
              <a:srgbClr val="5E5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5617204" y="1772177"/>
            <a:ext cx="251414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>
                <a:solidFill>
                  <a:srgbClr val="5E5240"/>
                </a:solidFill>
              </a:rPr>
              <a:t>개인정보</a:t>
            </a:r>
            <a:endParaRPr lang="en-US" altLang="ko-KR" sz="1600" b="1" dirty="0" smtClean="0">
              <a:solidFill>
                <a:srgbClr val="5E5240"/>
              </a:solidFill>
            </a:endParaRPr>
          </a:p>
          <a:p>
            <a:r>
              <a:rPr lang="ko-KR" altLang="en-US" sz="1600" dirty="0" smtClean="0">
                <a:solidFill>
                  <a:srgbClr val="5E5240"/>
                </a:solidFill>
              </a:rPr>
              <a:t>이름 </a:t>
            </a:r>
            <a:r>
              <a:rPr lang="en-US" altLang="ko-KR" sz="1600" dirty="0" smtClean="0">
                <a:solidFill>
                  <a:srgbClr val="5E5240"/>
                </a:solidFill>
              </a:rPr>
              <a:t>: </a:t>
            </a:r>
            <a:r>
              <a:rPr lang="ko-KR" altLang="en-US" sz="1600" dirty="0" err="1" smtClean="0">
                <a:solidFill>
                  <a:srgbClr val="5E5240"/>
                </a:solidFill>
              </a:rPr>
              <a:t>김준원</a:t>
            </a:r>
            <a:endParaRPr lang="en-US" altLang="ko-KR" sz="1600" dirty="0" smtClean="0">
              <a:solidFill>
                <a:srgbClr val="5E5240"/>
              </a:solidFill>
            </a:endParaRPr>
          </a:p>
          <a:p>
            <a:r>
              <a:rPr lang="ko-KR" altLang="en-US" sz="1600" dirty="0" smtClean="0">
                <a:solidFill>
                  <a:srgbClr val="5E5240"/>
                </a:solidFill>
              </a:rPr>
              <a:t>나이 </a:t>
            </a:r>
            <a:r>
              <a:rPr lang="en-US" altLang="ko-KR" sz="1600" dirty="0" smtClean="0">
                <a:solidFill>
                  <a:srgbClr val="5E5240"/>
                </a:solidFill>
              </a:rPr>
              <a:t>: 40</a:t>
            </a:r>
          </a:p>
          <a:p>
            <a:r>
              <a:rPr lang="ko-KR" altLang="en-US" sz="1600" dirty="0" smtClean="0">
                <a:solidFill>
                  <a:srgbClr val="5E5240"/>
                </a:solidFill>
              </a:rPr>
              <a:t>성별 </a:t>
            </a:r>
            <a:r>
              <a:rPr lang="en-US" altLang="ko-KR" sz="1600" dirty="0" smtClean="0">
                <a:solidFill>
                  <a:srgbClr val="5E5240"/>
                </a:solidFill>
              </a:rPr>
              <a:t>: </a:t>
            </a:r>
            <a:r>
              <a:rPr lang="ko-KR" altLang="en-US" sz="1600" dirty="0" smtClean="0">
                <a:solidFill>
                  <a:srgbClr val="5E5240"/>
                </a:solidFill>
              </a:rPr>
              <a:t>남자</a:t>
            </a:r>
            <a:endParaRPr lang="en-US" altLang="ko-KR" sz="1600" dirty="0" smtClean="0">
              <a:solidFill>
                <a:srgbClr val="5E5240"/>
              </a:solidFill>
            </a:endParaRPr>
          </a:p>
          <a:p>
            <a:r>
              <a:rPr lang="ko-KR" altLang="en-US" sz="1600" dirty="0" smtClean="0">
                <a:solidFill>
                  <a:srgbClr val="5E5240"/>
                </a:solidFill>
              </a:rPr>
              <a:t>직업</a:t>
            </a:r>
            <a:r>
              <a:rPr lang="en-US" altLang="ko-KR" sz="1600" dirty="0">
                <a:solidFill>
                  <a:srgbClr val="5E5240"/>
                </a:solidFill>
              </a:rPr>
              <a:t> </a:t>
            </a:r>
            <a:r>
              <a:rPr lang="en-US" altLang="ko-KR" sz="1600" dirty="0" smtClean="0">
                <a:solidFill>
                  <a:srgbClr val="5E5240"/>
                </a:solidFill>
              </a:rPr>
              <a:t>: </a:t>
            </a:r>
            <a:r>
              <a:rPr lang="ko-KR" altLang="en-US" sz="1600" dirty="0" err="1" smtClean="0">
                <a:solidFill>
                  <a:srgbClr val="5E5240"/>
                </a:solidFill>
              </a:rPr>
              <a:t>치킨업체</a:t>
            </a:r>
            <a:r>
              <a:rPr lang="ko-KR" altLang="en-US" sz="1600" dirty="0" smtClean="0">
                <a:solidFill>
                  <a:srgbClr val="5E5240"/>
                </a:solidFill>
              </a:rPr>
              <a:t> 부장</a:t>
            </a:r>
            <a:endParaRPr lang="en-US" altLang="ko-KR" sz="1600" dirty="0" smtClean="0">
              <a:solidFill>
                <a:srgbClr val="5E5240"/>
              </a:solidFill>
            </a:endParaRPr>
          </a:p>
          <a:p>
            <a:r>
              <a:rPr lang="ko-KR" altLang="en-US" sz="1600" dirty="0" smtClean="0">
                <a:solidFill>
                  <a:srgbClr val="5E5240"/>
                </a:solidFill>
              </a:rPr>
              <a:t>거주지 </a:t>
            </a:r>
            <a:r>
              <a:rPr lang="en-US" altLang="ko-KR" sz="1600" dirty="0">
                <a:solidFill>
                  <a:srgbClr val="5E5240"/>
                </a:solidFill>
              </a:rPr>
              <a:t>: </a:t>
            </a:r>
            <a:r>
              <a:rPr lang="ko-KR" altLang="en-US" sz="1600" dirty="0" smtClean="0">
                <a:solidFill>
                  <a:srgbClr val="5E5240"/>
                </a:solidFill>
              </a:rPr>
              <a:t>이태원</a:t>
            </a:r>
            <a:endParaRPr lang="ko-KR" altLang="en-US" sz="1600" dirty="0">
              <a:solidFill>
                <a:srgbClr val="5E5240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8294022" y="1705664"/>
            <a:ext cx="281721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 smtClean="0">
                <a:solidFill>
                  <a:srgbClr val="5E5240"/>
                </a:solidFill>
              </a:rPr>
              <a:t>성격</a:t>
            </a:r>
            <a:endParaRPr lang="en-US" altLang="ko-KR" sz="1600" b="1" dirty="0" smtClean="0">
              <a:solidFill>
                <a:srgbClr val="5E524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 smtClean="0">
                <a:solidFill>
                  <a:srgbClr val="5E5240"/>
                </a:solidFill>
              </a:rPr>
              <a:t>- </a:t>
            </a:r>
            <a:r>
              <a:rPr lang="ko-KR" altLang="en-US" sz="1600" dirty="0" err="1" smtClean="0">
                <a:solidFill>
                  <a:srgbClr val="5E5240"/>
                </a:solidFill>
              </a:rPr>
              <a:t>활동적임</a:t>
            </a:r>
            <a:endParaRPr lang="en-US" altLang="ko-KR" sz="1600" dirty="0" smtClean="0">
              <a:solidFill>
                <a:srgbClr val="5E524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 smtClean="0">
                <a:solidFill>
                  <a:srgbClr val="5E5240"/>
                </a:solidFill>
              </a:rPr>
              <a:t>- </a:t>
            </a:r>
            <a:r>
              <a:rPr lang="ko-KR" altLang="en-US" sz="1600" dirty="0" smtClean="0">
                <a:solidFill>
                  <a:srgbClr val="5E5240"/>
                </a:solidFill>
              </a:rPr>
              <a:t>사람과 잘 융화됨</a:t>
            </a:r>
            <a:endParaRPr lang="en-US" altLang="ko-KR" sz="1600" dirty="0" smtClean="0">
              <a:solidFill>
                <a:srgbClr val="5E524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 smtClean="0">
                <a:solidFill>
                  <a:srgbClr val="5E5240"/>
                </a:solidFill>
              </a:rPr>
              <a:t>- </a:t>
            </a:r>
            <a:r>
              <a:rPr lang="ko-KR" altLang="en-US" sz="1600" dirty="0" smtClean="0">
                <a:solidFill>
                  <a:srgbClr val="5E5240"/>
                </a:solidFill>
              </a:rPr>
              <a:t>적극적으로 몰두함</a:t>
            </a:r>
            <a:endParaRPr lang="en-US" altLang="ko-KR" sz="1600" dirty="0" smtClean="0">
              <a:solidFill>
                <a:srgbClr val="5E5240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1256024" y="3485576"/>
            <a:ext cx="6286074" cy="1827424"/>
          </a:xfrm>
          <a:prstGeom prst="rect">
            <a:avLst/>
          </a:prstGeom>
          <a:noFill/>
          <a:ln>
            <a:solidFill>
              <a:srgbClr val="5E5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1373852" y="3563743"/>
            <a:ext cx="615275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5E5240"/>
                </a:solidFill>
              </a:rPr>
              <a:t>행동패턴</a:t>
            </a:r>
            <a:endParaRPr lang="en-US" altLang="ko-KR" sz="1600" b="1" dirty="0">
              <a:solidFill>
                <a:srgbClr val="5E5240"/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>
                <a:solidFill>
                  <a:srgbClr val="5E5240"/>
                </a:solidFill>
              </a:rPr>
              <a:t>요식업 종사 중인 특성 상 다양한 치킨을 자주 접하고 먹어 봄</a:t>
            </a:r>
            <a:endParaRPr lang="en-US" altLang="ko-KR" sz="1600" dirty="0">
              <a:solidFill>
                <a:srgbClr val="5E5240"/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>
                <a:solidFill>
                  <a:srgbClr val="5E5240"/>
                </a:solidFill>
              </a:rPr>
              <a:t>점심 식사를 거의 안함</a:t>
            </a:r>
            <a:endParaRPr lang="en-US" altLang="ko-KR" sz="1600" dirty="0">
              <a:solidFill>
                <a:srgbClr val="5E5240"/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>
                <a:solidFill>
                  <a:srgbClr val="5E5240"/>
                </a:solidFill>
              </a:rPr>
              <a:t>주거지 주변에 맛집이 많이 있음</a:t>
            </a:r>
            <a:endParaRPr lang="en-US" altLang="ko-KR" sz="1600" dirty="0">
              <a:solidFill>
                <a:srgbClr val="5E5240"/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>
                <a:solidFill>
                  <a:srgbClr val="5E5240"/>
                </a:solidFill>
              </a:rPr>
              <a:t>식사시간이 비교적 짧음</a:t>
            </a:r>
            <a:endParaRPr lang="en-US" altLang="ko-KR" sz="1600" dirty="0">
              <a:solidFill>
                <a:srgbClr val="5E5240"/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>
                <a:solidFill>
                  <a:srgbClr val="5E5240"/>
                </a:solidFill>
              </a:rPr>
              <a:t>매주 금요일 퇴근 후 서울시 치킨 맛집을 찾아다님</a:t>
            </a:r>
            <a:endParaRPr lang="en-US" altLang="ko-KR" sz="1600" dirty="0">
              <a:solidFill>
                <a:srgbClr val="5E5240"/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1256023" y="5404046"/>
            <a:ext cx="9692546" cy="913712"/>
          </a:xfrm>
          <a:prstGeom prst="rect">
            <a:avLst/>
          </a:prstGeom>
          <a:solidFill>
            <a:srgbClr val="5E5240"/>
          </a:solidFill>
          <a:ln>
            <a:solidFill>
              <a:srgbClr val="5E5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/>
          <p:cNvSpPr txBox="1"/>
          <p:nvPr/>
        </p:nvSpPr>
        <p:spPr>
          <a:xfrm>
            <a:off x="1357132" y="5438671"/>
            <a:ext cx="84766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solidFill>
                  <a:schemeClr val="bg1"/>
                </a:solidFill>
              </a:rPr>
              <a:t>Needs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 smtClean="0">
                <a:solidFill>
                  <a:schemeClr val="bg1"/>
                </a:solidFill>
              </a:rPr>
              <a:t>은퇴 후에 치킨외식업체 창업 준비중에 있음</a:t>
            </a:r>
            <a:r>
              <a:rPr lang="en-US" altLang="ko-KR" sz="1600" dirty="0" smtClean="0">
                <a:solidFill>
                  <a:schemeClr val="bg1"/>
                </a:solidFill>
              </a:rPr>
              <a:t>. </a:t>
            </a:r>
          </a:p>
          <a:p>
            <a:r>
              <a:rPr lang="en-US" altLang="ko-KR" sz="1600" dirty="0" smtClean="0">
                <a:solidFill>
                  <a:schemeClr val="bg1"/>
                </a:solidFill>
              </a:rPr>
              <a:t>-   </a:t>
            </a:r>
            <a:r>
              <a:rPr lang="ko-KR" altLang="en-US" sz="1600" dirty="0" smtClean="0">
                <a:solidFill>
                  <a:schemeClr val="bg1"/>
                </a:solidFill>
              </a:rPr>
              <a:t>경쟁업체가 적은 지역</a:t>
            </a:r>
            <a:r>
              <a:rPr lang="en-US" altLang="ko-KR" sz="1600" dirty="0" smtClean="0">
                <a:solidFill>
                  <a:schemeClr val="bg1"/>
                </a:solidFill>
              </a:rPr>
              <a:t>, </a:t>
            </a:r>
            <a:r>
              <a:rPr lang="ko-KR" altLang="en-US" sz="1600" dirty="0" err="1" smtClean="0">
                <a:solidFill>
                  <a:schemeClr val="bg1"/>
                </a:solidFill>
              </a:rPr>
              <a:t>폐업률</a:t>
            </a:r>
            <a:r>
              <a:rPr lang="ko-KR" altLang="en-US" sz="1600" dirty="0" smtClean="0">
                <a:solidFill>
                  <a:schemeClr val="bg1"/>
                </a:solidFill>
              </a:rPr>
              <a:t> 등 창업 입지 선정을 위한 데이터 분석이 요구됨</a:t>
            </a:r>
            <a:r>
              <a:rPr lang="en-US" altLang="ko-KR" sz="1600" dirty="0" smtClean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37" name="직사각형 36"/>
          <p:cNvSpPr/>
          <p:nvPr/>
        </p:nvSpPr>
        <p:spPr>
          <a:xfrm>
            <a:off x="7644434" y="3485576"/>
            <a:ext cx="3304136" cy="1827424"/>
          </a:xfrm>
          <a:prstGeom prst="rect">
            <a:avLst/>
          </a:prstGeom>
          <a:noFill/>
          <a:ln>
            <a:solidFill>
              <a:srgbClr val="5E5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7743360" y="3563743"/>
            <a:ext cx="30424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>
                <a:solidFill>
                  <a:srgbClr val="5E5240"/>
                </a:solidFill>
              </a:rPr>
              <a:t>특이점</a:t>
            </a:r>
            <a:endParaRPr lang="en-US" altLang="ko-KR" sz="1600" b="1" dirty="0" smtClean="0">
              <a:solidFill>
                <a:srgbClr val="5E5240"/>
              </a:solidFill>
            </a:endParaRPr>
          </a:p>
          <a:p>
            <a:r>
              <a:rPr lang="en-US" altLang="ko-KR" sz="1600" dirty="0" smtClean="0">
                <a:solidFill>
                  <a:srgbClr val="5E5240"/>
                </a:solidFill>
              </a:rPr>
              <a:t>- </a:t>
            </a:r>
            <a:r>
              <a:rPr lang="ko-KR" altLang="en-US" sz="1600" dirty="0" smtClean="0">
                <a:solidFill>
                  <a:srgbClr val="5E5240"/>
                </a:solidFill>
              </a:rPr>
              <a:t>지인이 양계장과 부화장을</a:t>
            </a:r>
            <a:r>
              <a:rPr lang="en-US" altLang="ko-KR" sz="1600" dirty="0" smtClean="0">
                <a:solidFill>
                  <a:srgbClr val="5E5240"/>
                </a:solidFill>
              </a:rPr>
              <a:t/>
            </a:r>
            <a:br>
              <a:rPr lang="en-US" altLang="ko-KR" sz="1600" dirty="0" smtClean="0">
                <a:solidFill>
                  <a:srgbClr val="5E5240"/>
                </a:solidFill>
              </a:rPr>
            </a:br>
            <a:r>
              <a:rPr lang="en-US" altLang="ko-KR" sz="1600" dirty="0" smtClean="0">
                <a:solidFill>
                  <a:srgbClr val="5E5240"/>
                </a:solidFill>
              </a:rPr>
              <a:t>  </a:t>
            </a:r>
            <a:r>
              <a:rPr lang="ko-KR" altLang="en-US" sz="1600" dirty="0" smtClean="0">
                <a:solidFill>
                  <a:srgbClr val="5E5240"/>
                </a:solidFill>
              </a:rPr>
              <a:t>크게 하고 있음</a:t>
            </a:r>
            <a:endParaRPr lang="en-US" altLang="ko-KR" sz="1600" dirty="0" smtClean="0">
              <a:solidFill>
                <a:srgbClr val="5E5240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5454535" y="1593920"/>
            <a:ext cx="5494034" cy="1760185"/>
          </a:xfrm>
          <a:prstGeom prst="rect">
            <a:avLst/>
          </a:prstGeom>
          <a:noFill/>
          <a:ln>
            <a:solidFill>
              <a:srgbClr val="5E5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3" name="개체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01985601"/>
              </p:ext>
            </p:extLst>
          </p:nvPr>
        </p:nvGraphicFramePr>
        <p:xfrm>
          <a:off x="2181802" y="1637681"/>
          <a:ext cx="2035634" cy="16681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2" r:id="rId3" imgW="4431600" imgH="3631680" progId="">
                  <p:embed/>
                </p:oleObj>
              </mc:Choice>
              <mc:Fallback>
                <p:oleObj r:id="rId3" imgW="4431600" imgH="363168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81802" y="1637681"/>
                        <a:ext cx="2035634" cy="16681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56293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8694091" y="1733960"/>
            <a:ext cx="2762643" cy="4681354"/>
          </a:xfrm>
          <a:prstGeom prst="rect">
            <a:avLst/>
          </a:prstGeom>
          <a:solidFill>
            <a:srgbClr val="5E5240"/>
          </a:solidFill>
          <a:ln>
            <a:solidFill>
              <a:srgbClr val="5E5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9165067" y="4166167"/>
            <a:ext cx="1695450" cy="4191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9126967" y="2109632"/>
            <a:ext cx="1695450" cy="4191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723900" y="1733959"/>
            <a:ext cx="7734300" cy="4681355"/>
          </a:xfrm>
          <a:prstGeom prst="rect">
            <a:avLst/>
          </a:prstGeom>
          <a:noFill/>
          <a:ln>
            <a:solidFill>
              <a:srgbClr val="5E5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723900" y="1002253"/>
            <a:ext cx="10744200" cy="593029"/>
          </a:xfrm>
          <a:prstGeom prst="rect">
            <a:avLst/>
          </a:prstGeom>
          <a:solidFill>
            <a:srgbClr val="5E524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8514394" y="2054480"/>
            <a:ext cx="2920486" cy="38318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chemeClr val="bg1"/>
                </a:solidFill>
              </a:rPr>
              <a:t>위험도 </a:t>
            </a:r>
            <a:r>
              <a:rPr lang="ko-KR" altLang="en-US" b="1" dirty="0" smtClean="0">
                <a:solidFill>
                  <a:schemeClr val="bg1"/>
                </a:solidFill>
              </a:rPr>
              <a:t>높음</a:t>
            </a:r>
            <a:endParaRPr lang="en-US" altLang="ko-KR" b="1" dirty="0" smtClean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b="1" dirty="0" smtClean="0">
                <a:solidFill>
                  <a:schemeClr val="bg1"/>
                </a:solidFill>
              </a:rPr>
              <a:t>평가 </a:t>
            </a:r>
            <a:r>
              <a:rPr lang="ko-KR" altLang="en-US" b="1" dirty="0">
                <a:solidFill>
                  <a:schemeClr val="bg1"/>
                </a:solidFill>
              </a:rPr>
              <a:t>점수 </a:t>
            </a:r>
            <a:endParaRPr lang="en-US" altLang="ko-KR" b="1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chemeClr val="bg1"/>
                </a:solidFill>
              </a:rPr>
              <a:t>평균이 </a:t>
            </a:r>
            <a:r>
              <a:rPr lang="ko-KR" altLang="en-US" b="1" dirty="0" err="1">
                <a:solidFill>
                  <a:schemeClr val="bg1"/>
                </a:solidFill>
              </a:rPr>
              <a:t>높은지역</a:t>
            </a:r>
            <a:r>
              <a:rPr lang="en-US" altLang="ko-KR" b="1" dirty="0">
                <a:solidFill>
                  <a:schemeClr val="bg1"/>
                </a:solidFill>
              </a:rPr>
              <a:t>:</a:t>
            </a:r>
          </a:p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schemeClr val="bg1"/>
                </a:solidFill>
              </a:rPr>
              <a:t>[</a:t>
            </a:r>
            <a:r>
              <a:rPr lang="ko-KR" altLang="en-US" b="1" dirty="0">
                <a:solidFill>
                  <a:schemeClr val="bg1"/>
                </a:solidFill>
              </a:rPr>
              <a:t>종로구</a:t>
            </a:r>
            <a:r>
              <a:rPr lang="en-US" altLang="ko-KR" b="1" dirty="0">
                <a:solidFill>
                  <a:schemeClr val="bg1"/>
                </a:solidFill>
              </a:rPr>
              <a:t>,</a:t>
            </a:r>
            <a:r>
              <a:rPr lang="ko-KR" altLang="en-US" b="1" dirty="0">
                <a:solidFill>
                  <a:schemeClr val="bg1"/>
                </a:solidFill>
              </a:rPr>
              <a:t>영등포구</a:t>
            </a:r>
            <a:r>
              <a:rPr lang="en-US" altLang="ko-KR" b="1" dirty="0">
                <a:solidFill>
                  <a:schemeClr val="bg1"/>
                </a:solidFill>
              </a:rPr>
              <a:t>]</a:t>
            </a:r>
          </a:p>
          <a:p>
            <a:pPr algn="ctr">
              <a:lnSpc>
                <a:spcPct val="150000"/>
              </a:lnSpc>
            </a:pPr>
            <a:r>
              <a:rPr lang="en-US" altLang="ko-KR" b="1" dirty="0" smtClean="0">
                <a:solidFill>
                  <a:schemeClr val="bg1"/>
                </a:solidFill>
              </a:rPr>
              <a:t>---------------------</a:t>
            </a:r>
          </a:p>
          <a:p>
            <a:pPr algn="ctr">
              <a:lnSpc>
                <a:spcPct val="150000"/>
              </a:lnSpc>
            </a:pPr>
            <a:r>
              <a:rPr lang="ko-KR" altLang="en-US" b="1" dirty="0" smtClean="0">
                <a:solidFill>
                  <a:schemeClr val="bg1"/>
                </a:solidFill>
              </a:rPr>
              <a:t>위험도 낮음</a:t>
            </a:r>
            <a:endParaRPr lang="en-US" altLang="ko-KR" b="1" dirty="0" smtClean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b="1" dirty="0" smtClean="0">
                <a:solidFill>
                  <a:schemeClr val="bg1"/>
                </a:solidFill>
              </a:rPr>
              <a:t>평가 </a:t>
            </a:r>
            <a:r>
              <a:rPr lang="ko-KR" altLang="en-US" b="1" dirty="0">
                <a:solidFill>
                  <a:schemeClr val="bg1"/>
                </a:solidFill>
              </a:rPr>
              <a:t>점수 </a:t>
            </a:r>
            <a:endParaRPr lang="en-US" altLang="ko-KR" b="1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chemeClr val="bg1"/>
                </a:solidFill>
              </a:rPr>
              <a:t>평균이 </a:t>
            </a:r>
            <a:r>
              <a:rPr lang="ko-KR" altLang="en-US" b="1" dirty="0" err="1">
                <a:solidFill>
                  <a:schemeClr val="bg1"/>
                </a:solidFill>
              </a:rPr>
              <a:t>낮은지역</a:t>
            </a:r>
            <a:r>
              <a:rPr lang="en-US" altLang="ko-KR" b="1" dirty="0">
                <a:solidFill>
                  <a:schemeClr val="bg1"/>
                </a:solidFill>
              </a:rPr>
              <a:t>:</a:t>
            </a:r>
          </a:p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schemeClr val="bg1"/>
                </a:solidFill>
              </a:rPr>
              <a:t>[</a:t>
            </a:r>
            <a:r>
              <a:rPr lang="ko-KR" altLang="en-US" b="1" dirty="0">
                <a:solidFill>
                  <a:schemeClr val="bg1"/>
                </a:solidFill>
              </a:rPr>
              <a:t>중구</a:t>
            </a:r>
            <a:r>
              <a:rPr lang="en-US" altLang="ko-KR" b="1" dirty="0">
                <a:solidFill>
                  <a:schemeClr val="bg1"/>
                </a:solidFill>
              </a:rPr>
              <a:t>, </a:t>
            </a:r>
            <a:r>
              <a:rPr lang="ko-KR" altLang="en-US" b="1" dirty="0">
                <a:solidFill>
                  <a:schemeClr val="bg1"/>
                </a:solidFill>
              </a:rPr>
              <a:t>중랑구</a:t>
            </a:r>
            <a:r>
              <a:rPr lang="en-US" altLang="ko-KR" b="1" dirty="0" smtClean="0">
                <a:solidFill>
                  <a:schemeClr val="bg1"/>
                </a:solidFill>
              </a:rPr>
              <a:t>]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sp>
        <p:nvSpPr>
          <p:cNvPr id="16" name="제목 1"/>
          <p:cNvSpPr txBox="1">
            <a:spLocks/>
          </p:cNvSpPr>
          <p:nvPr/>
        </p:nvSpPr>
        <p:spPr>
          <a:xfrm>
            <a:off x="723900" y="291053"/>
            <a:ext cx="3886200" cy="711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>
                <a:solidFill>
                  <a:srgbClr val="5E5240"/>
                </a:solidFill>
              </a:rPr>
              <a:t>4. </a:t>
            </a:r>
            <a:r>
              <a:rPr lang="ko-KR" altLang="en-US" sz="2400" b="1" dirty="0">
                <a:solidFill>
                  <a:srgbClr val="5E5240"/>
                </a:solidFill>
              </a:rPr>
              <a:t>분석 </a:t>
            </a:r>
            <a:r>
              <a:rPr lang="ko-KR" altLang="en-US" sz="2400" b="1" dirty="0" smtClean="0">
                <a:solidFill>
                  <a:srgbClr val="5E5240"/>
                </a:solidFill>
              </a:rPr>
              <a:t>과정 </a:t>
            </a:r>
            <a:r>
              <a:rPr lang="ko-KR" altLang="en-US" sz="1800" dirty="0" smtClean="0">
                <a:solidFill>
                  <a:srgbClr val="5E5240"/>
                </a:solidFill>
              </a:rPr>
              <a:t>진입 지역 선정</a:t>
            </a:r>
            <a:endParaRPr lang="ko-KR" altLang="en-US" sz="1800" b="1" dirty="0">
              <a:solidFill>
                <a:srgbClr val="5E5240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950762" y="1120292"/>
            <a:ext cx="62905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b="1" smtClean="0">
                <a:solidFill>
                  <a:srgbClr val="5E5240"/>
                </a:solidFill>
              </a:rPr>
              <a:t>진입지역 선정을 위한 평균 평가점수 상위</a:t>
            </a:r>
            <a:r>
              <a:rPr lang="en-US" altLang="ko-KR" b="1" smtClean="0">
                <a:solidFill>
                  <a:srgbClr val="5E5240"/>
                </a:solidFill>
              </a:rPr>
              <a:t>, </a:t>
            </a:r>
            <a:r>
              <a:rPr lang="ko-KR" altLang="en-US" b="1" smtClean="0">
                <a:solidFill>
                  <a:srgbClr val="5E5240"/>
                </a:solidFill>
              </a:rPr>
              <a:t>하위 지역 확인 </a:t>
            </a:r>
            <a:endParaRPr lang="ko-KR" altLang="en-US" dirty="0">
              <a:solidFill>
                <a:srgbClr val="5E5240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5E6296AC-357F-461B-ABF2-77134BEE5D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297" y="1843314"/>
            <a:ext cx="7224486" cy="4451545"/>
          </a:xfrm>
          <a:prstGeom prst="rect">
            <a:avLst/>
          </a:prstGeom>
        </p:spPr>
      </p:pic>
      <p:cxnSp>
        <p:nvCxnSpPr>
          <p:cNvPr id="13" name="직선 연결선 12"/>
          <p:cNvCxnSpPr/>
          <p:nvPr/>
        </p:nvCxnSpPr>
        <p:spPr>
          <a:xfrm>
            <a:off x="4455886" y="646653"/>
            <a:ext cx="7060554" cy="0"/>
          </a:xfrm>
          <a:prstGeom prst="line">
            <a:avLst/>
          </a:prstGeom>
          <a:ln w="34925">
            <a:solidFill>
              <a:srgbClr val="5E524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0924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8705457" y="1733959"/>
            <a:ext cx="2762643" cy="4681354"/>
          </a:xfrm>
          <a:prstGeom prst="rect">
            <a:avLst/>
          </a:prstGeom>
          <a:solidFill>
            <a:srgbClr val="5E5240"/>
          </a:solidFill>
          <a:ln>
            <a:solidFill>
              <a:srgbClr val="5E5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723900" y="1733959"/>
            <a:ext cx="7734300" cy="4681355"/>
          </a:xfrm>
          <a:prstGeom prst="rect">
            <a:avLst/>
          </a:prstGeom>
          <a:noFill/>
          <a:ln>
            <a:solidFill>
              <a:srgbClr val="5E5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723900" y="1002253"/>
            <a:ext cx="10744200" cy="593029"/>
          </a:xfrm>
          <a:prstGeom prst="rect">
            <a:avLst/>
          </a:prstGeom>
          <a:solidFill>
            <a:srgbClr val="5E524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3252930" y="1120292"/>
            <a:ext cx="56861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b="1">
                <a:solidFill>
                  <a:srgbClr val="5E5240"/>
                </a:solidFill>
              </a:rPr>
              <a:t>진입지역 </a:t>
            </a:r>
            <a:r>
              <a:rPr lang="ko-KR" altLang="en-US" b="1" smtClean="0">
                <a:solidFill>
                  <a:srgbClr val="5E5240"/>
                </a:solidFill>
              </a:rPr>
              <a:t>선정을 위한 평균 평가 점수 산점도 그래프 </a:t>
            </a:r>
            <a:endParaRPr lang="ko-KR" altLang="en-US" dirty="0">
              <a:solidFill>
                <a:srgbClr val="5E5240"/>
              </a:solidFill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xmlns="" id="{7E5812CD-A92B-4642-B25D-AF248AF829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364" y="2504974"/>
            <a:ext cx="7489372" cy="3483429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5640309" y="4155541"/>
            <a:ext cx="525101" cy="134896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9241267" y="4519227"/>
            <a:ext cx="1695450" cy="4191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8626535" y="2774095"/>
            <a:ext cx="2920486" cy="2215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chemeClr val="bg1"/>
                </a:solidFill>
              </a:rPr>
              <a:t>페르소나 고객의 요청에 따른 지역 추천</a:t>
            </a:r>
            <a:endParaRPr lang="en-US" altLang="ko-KR" b="1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endParaRPr lang="en-US" altLang="ko-KR" b="1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chemeClr val="bg1"/>
                </a:solidFill>
              </a:rPr>
              <a:t>추천지역 </a:t>
            </a:r>
            <a:endParaRPr lang="en-US" altLang="ko-KR" b="1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2000" b="1" dirty="0">
                <a:solidFill>
                  <a:schemeClr val="bg1"/>
                </a:solidFill>
              </a:rPr>
              <a:t>[</a:t>
            </a:r>
            <a:r>
              <a:rPr lang="ko-KR" altLang="en-US" sz="2000" b="1" dirty="0">
                <a:solidFill>
                  <a:schemeClr val="bg1"/>
                </a:solidFill>
              </a:rPr>
              <a:t>중구 </a:t>
            </a:r>
            <a:r>
              <a:rPr lang="en-US" altLang="ko-KR" sz="2000" b="1" dirty="0">
                <a:solidFill>
                  <a:schemeClr val="bg1"/>
                </a:solidFill>
              </a:rPr>
              <a:t>,</a:t>
            </a:r>
            <a:r>
              <a:rPr lang="ko-KR" altLang="en-US" sz="2000" b="1" dirty="0">
                <a:solidFill>
                  <a:schemeClr val="bg1"/>
                </a:solidFill>
              </a:rPr>
              <a:t>중랑구</a:t>
            </a:r>
            <a:r>
              <a:rPr lang="en-US" altLang="ko-KR" sz="2000" b="1" dirty="0">
                <a:solidFill>
                  <a:schemeClr val="bg1"/>
                </a:solidFill>
              </a:rPr>
              <a:t>]</a:t>
            </a:r>
          </a:p>
        </p:txBody>
      </p:sp>
      <p:sp>
        <p:nvSpPr>
          <p:cNvPr id="17" name="제목 1"/>
          <p:cNvSpPr txBox="1">
            <a:spLocks/>
          </p:cNvSpPr>
          <p:nvPr/>
        </p:nvSpPr>
        <p:spPr>
          <a:xfrm>
            <a:off x="723901" y="291053"/>
            <a:ext cx="4065813" cy="711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 smtClean="0">
                <a:solidFill>
                  <a:srgbClr val="5E5240"/>
                </a:solidFill>
              </a:rPr>
              <a:t>4. </a:t>
            </a:r>
            <a:r>
              <a:rPr lang="ko-KR" altLang="en-US" sz="2400" b="1" dirty="0" smtClean="0">
                <a:solidFill>
                  <a:srgbClr val="5E5240"/>
                </a:solidFill>
              </a:rPr>
              <a:t>분석 과정 </a:t>
            </a:r>
            <a:r>
              <a:rPr lang="ko-KR" altLang="en-US" sz="1800" dirty="0" smtClean="0">
                <a:solidFill>
                  <a:srgbClr val="5E5240"/>
                </a:solidFill>
              </a:rPr>
              <a:t>데이터 시각화</a:t>
            </a:r>
            <a:endParaRPr lang="ko-KR" altLang="en-US" sz="1800" b="1" dirty="0">
              <a:solidFill>
                <a:srgbClr val="5E5240"/>
              </a:solidFill>
            </a:endParaRPr>
          </a:p>
        </p:txBody>
      </p:sp>
      <p:cxnSp>
        <p:nvCxnSpPr>
          <p:cNvPr id="22" name="직선 연결선 21"/>
          <p:cNvCxnSpPr/>
          <p:nvPr/>
        </p:nvCxnSpPr>
        <p:spPr>
          <a:xfrm>
            <a:off x="4270092" y="646653"/>
            <a:ext cx="7198008" cy="0"/>
          </a:xfrm>
          <a:prstGeom prst="line">
            <a:avLst/>
          </a:prstGeom>
          <a:ln w="34925">
            <a:solidFill>
              <a:srgbClr val="5E524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5075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723900" y="1733959"/>
            <a:ext cx="7734300" cy="4681355"/>
          </a:xfrm>
          <a:prstGeom prst="rect">
            <a:avLst/>
          </a:prstGeom>
          <a:noFill/>
          <a:ln>
            <a:solidFill>
              <a:srgbClr val="5E5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723900" y="1002253"/>
            <a:ext cx="10744200" cy="593029"/>
          </a:xfrm>
          <a:prstGeom prst="rect">
            <a:avLst/>
          </a:prstGeom>
          <a:solidFill>
            <a:srgbClr val="5E524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8705457" y="1733960"/>
            <a:ext cx="2762643" cy="4681354"/>
          </a:xfrm>
          <a:prstGeom prst="rect">
            <a:avLst/>
          </a:prstGeom>
          <a:solidFill>
            <a:srgbClr val="5E5240"/>
          </a:solidFill>
          <a:ln>
            <a:solidFill>
              <a:srgbClr val="5E5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chemeClr val="bg1"/>
                </a:solidFill>
              </a:rPr>
              <a:t>페르소나 </a:t>
            </a:r>
            <a:r>
              <a:rPr lang="ko-KR" altLang="en-US" sz="1600" b="1" dirty="0" err="1">
                <a:solidFill>
                  <a:schemeClr val="bg1"/>
                </a:solidFill>
              </a:rPr>
              <a:t>요청시간</a:t>
            </a:r>
            <a:endParaRPr lang="en-US" altLang="ko-KR" sz="1600" b="1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schemeClr val="bg1"/>
                </a:solidFill>
              </a:rPr>
              <a:t>1</a:t>
            </a:r>
            <a:r>
              <a:rPr lang="ko-KR" altLang="en-US" sz="1600" b="1" dirty="0">
                <a:solidFill>
                  <a:schemeClr val="bg1"/>
                </a:solidFill>
              </a:rPr>
              <a:t>시간 이내 지역</a:t>
            </a:r>
            <a:endParaRPr lang="en-US" altLang="ko-KR" sz="1600" b="1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endParaRPr lang="en-US" altLang="ko-KR" sz="1600" b="1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chemeClr val="bg1"/>
                </a:solidFill>
              </a:rPr>
              <a:t>평균 이동 시간</a:t>
            </a:r>
            <a:endParaRPr lang="en-US" altLang="ko-KR" sz="1600" b="1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endParaRPr lang="en-US" altLang="ko-KR" sz="1600" b="1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chemeClr val="bg1"/>
                </a:solidFill>
              </a:rPr>
              <a:t>중구 </a:t>
            </a:r>
            <a:r>
              <a:rPr lang="en-US" altLang="ko-KR" sz="1600" b="1" dirty="0">
                <a:solidFill>
                  <a:schemeClr val="bg1"/>
                </a:solidFill>
              </a:rPr>
              <a:t>: 20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분</a:t>
            </a:r>
            <a:endParaRPr lang="en-US" altLang="ko-KR" sz="1600" b="1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chemeClr val="bg1"/>
                </a:solidFill>
              </a:rPr>
              <a:t>중랑구 </a:t>
            </a:r>
            <a:r>
              <a:rPr lang="en-US" altLang="ko-KR" sz="1600" b="1" dirty="0">
                <a:solidFill>
                  <a:schemeClr val="bg1"/>
                </a:solidFill>
              </a:rPr>
              <a:t>: 40</a:t>
            </a:r>
            <a:r>
              <a:rPr lang="ko-KR" altLang="en-US" sz="1600" b="1" dirty="0">
                <a:solidFill>
                  <a:schemeClr val="bg1"/>
                </a:solidFill>
              </a:rPr>
              <a:t>분</a:t>
            </a:r>
            <a:endParaRPr lang="en-US" altLang="ko-KR" sz="1600" b="1" dirty="0">
              <a:solidFill>
                <a:schemeClr val="bg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421516" y="1120292"/>
            <a:ext cx="33489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b="1" dirty="0" err="1" smtClean="0">
                <a:solidFill>
                  <a:srgbClr val="5E5240"/>
                </a:solidFill>
              </a:rPr>
              <a:t>진입지역</a:t>
            </a:r>
            <a:r>
              <a:rPr lang="ko-KR" altLang="en-US" b="1" dirty="0" smtClean="0">
                <a:solidFill>
                  <a:srgbClr val="5E5240"/>
                </a:solidFill>
              </a:rPr>
              <a:t> 선정을 이동시간확인</a:t>
            </a:r>
            <a:endParaRPr lang="ko-KR" altLang="en-US" dirty="0">
              <a:solidFill>
                <a:srgbClr val="5E5240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005" y="2088349"/>
            <a:ext cx="3845014" cy="397257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0444" y="2121056"/>
            <a:ext cx="3602331" cy="3670300"/>
          </a:xfrm>
          <a:prstGeom prst="rect">
            <a:avLst/>
          </a:prstGeom>
        </p:spPr>
      </p:pic>
      <p:sp>
        <p:nvSpPr>
          <p:cNvPr id="16" name="제목 1"/>
          <p:cNvSpPr txBox="1">
            <a:spLocks/>
          </p:cNvSpPr>
          <p:nvPr/>
        </p:nvSpPr>
        <p:spPr>
          <a:xfrm>
            <a:off x="723901" y="291053"/>
            <a:ext cx="4065813" cy="711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 smtClean="0">
                <a:solidFill>
                  <a:srgbClr val="5E5240"/>
                </a:solidFill>
              </a:rPr>
              <a:t>4. </a:t>
            </a:r>
            <a:r>
              <a:rPr lang="ko-KR" altLang="en-US" sz="2400" b="1" dirty="0" smtClean="0">
                <a:solidFill>
                  <a:srgbClr val="5E5240"/>
                </a:solidFill>
              </a:rPr>
              <a:t>분석 과정 </a:t>
            </a:r>
            <a:r>
              <a:rPr lang="ko-KR" altLang="en-US" sz="1800" dirty="0" smtClean="0">
                <a:solidFill>
                  <a:srgbClr val="5E5240"/>
                </a:solidFill>
              </a:rPr>
              <a:t>지역 확인</a:t>
            </a:r>
            <a:endParaRPr lang="ko-KR" altLang="en-US" sz="1800" b="1" dirty="0">
              <a:solidFill>
                <a:srgbClr val="5E5240"/>
              </a:solidFill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4270092" y="646653"/>
            <a:ext cx="7198008" cy="0"/>
          </a:xfrm>
          <a:prstGeom prst="line">
            <a:avLst/>
          </a:prstGeom>
          <a:ln w="34925">
            <a:solidFill>
              <a:srgbClr val="5E524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2436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723900" y="1002253"/>
            <a:ext cx="10744200" cy="593029"/>
          </a:xfrm>
          <a:prstGeom prst="rect">
            <a:avLst/>
          </a:prstGeom>
          <a:solidFill>
            <a:srgbClr val="5E524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8705457" y="1733959"/>
            <a:ext cx="2762643" cy="4681355"/>
          </a:xfrm>
          <a:prstGeom prst="rect">
            <a:avLst/>
          </a:prstGeom>
          <a:solidFill>
            <a:srgbClr val="5E5240"/>
          </a:solidFill>
          <a:ln>
            <a:solidFill>
              <a:srgbClr val="5E5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8626535" y="1950881"/>
            <a:ext cx="2920486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dirty="0" smtClean="0">
                <a:solidFill>
                  <a:schemeClr val="bg1"/>
                </a:solidFill>
              </a:rPr>
              <a:t>서울시 하루 평균</a:t>
            </a:r>
            <a:endParaRPr lang="en-US" altLang="ko-KR" sz="1600" b="1" dirty="0" smtClean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b="1" dirty="0" smtClean="0">
                <a:solidFill>
                  <a:schemeClr val="bg1"/>
                </a:solidFill>
              </a:rPr>
              <a:t>생활 인구 분석</a:t>
            </a:r>
            <a:endParaRPr lang="en-US" altLang="ko-KR" sz="1600" b="1" dirty="0" smtClean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endParaRPr lang="en-US" altLang="ko-KR" sz="1600" b="1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b="1" dirty="0" smtClean="0">
                <a:solidFill>
                  <a:schemeClr val="bg1"/>
                </a:solidFill>
              </a:rPr>
              <a:t>중구보다</a:t>
            </a:r>
            <a:endParaRPr lang="en-US" altLang="ko-KR" sz="1600" b="1" dirty="0" smtClean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b="1" dirty="0" smtClean="0">
                <a:solidFill>
                  <a:schemeClr val="bg1"/>
                </a:solidFill>
              </a:rPr>
              <a:t>중랑구의 생활 인구 수가</a:t>
            </a:r>
            <a:endParaRPr lang="en-US" altLang="ko-KR" sz="1600" b="1" dirty="0" smtClean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b="1" dirty="0" smtClean="0">
                <a:solidFill>
                  <a:schemeClr val="bg1"/>
                </a:solidFill>
              </a:rPr>
              <a:t>많음을 알 수 있음</a:t>
            </a:r>
            <a:endParaRPr lang="en-US" altLang="ko-KR" sz="1600" b="1" dirty="0" smtClean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endParaRPr lang="en-US" altLang="ko-KR" sz="1600" b="1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600" b="1" dirty="0" smtClean="0">
                <a:solidFill>
                  <a:schemeClr val="bg1"/>
                </a:solidFill>
              </a:rPr>
              <a:t>[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남</a:t>
            </a:r>
            <a:r>
              <a:rPr lang="en-US" altLang="ko-KR" sz="1600" b="1" dirty="0" smtClean="0">
                <a:solidFill>
                  <a:schemeClr val="bg1"/>
                </a:solidFill>
              </a:rPr>
              <a:t>/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여 비율에 대한 특이점</a:t>
            </a:r>
            <a:r>
              <a:rPr lang="en-US" altLang="ko-KR" sz="1600" b="1" dirty="0" smtClean="0">
                <a:solidFill>
                  <a:schemeClr val="bg1"/>
                </a:solidFill>
              </a:rPr>
              <a:t>]</a:t>
            </a:r>
          </a:p>
          <a:p>
            <a:pPr algn="ctr">
              <a:lnSpc>
                <a:spcPct val="150000"/>
              </a:lnSpc>
            </a:pPr>
            <a:r>
              <a:rPr lang="ko-KR" altLang="en-US" sz="1600" b="1" dirty="0" smtClean="0">
                <a:solidFill>
                  <a:schemeClr val="bg1"/>
                </a:solidFill>
              </a:rPr>
              <a:t>없음</a:t>
            </a:r>
            <a:endParaRPr lang="en-US" altLang="ko-KR" sz="1600" b="1" dirty="0" smtClean="0">
              <a:solidFill>
                <a:schemeClr val="bg1"/>
              </a:solidFill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4296229" y="646653"/>
            <a:ext cx="7057571" cy="1"/>
          </a:xfrm>
          <a:prstGeom prst="line">
            <a:avLst/>
          </a:prstGeom>
          <a:ln w="34925">
            <a:solidFill>
              <a:srgbClr val="5E524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3482156" y="1120292"/>
            <a:ext cx="52277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b="1" smtClean="0">
                <a:solidFill>
                  <a:srgbClr val="5E5240"/>
                </a:solidFill>
              </a:rPr>
              <a:t>진입지역 선정을 위한 생활 인구</a:t>
            </a:r>
            <a:r>
              <a:rPr lang="en-US" altLang="ko-KR" b="1" smtClean="0">
                <a:solidFill>
                  <a:srgbClr val="5E5240"/>
                </a:solidFill>
              </a:rPr>
              <a:t>(</a:t>
            </a:r>
            <a:r>
              <a:rPr lang="ko-KR" altLang="en-US" b="1" smtClean="0">
                <a:solidFill>
                  <a:srgbClr val="5E5240"/>
                </a:solidFill>
              </a:rPr>
              <a:t>유동 인구</a:t>
            </a:r>
            <a:r>
              <a:rPr lang="en-US" altLang="ko-KR" b="1" smtClean="0">
                <a:solidFill>
                  <a:srgbClr val="5E5240"/>
                </a:solidFill>
              </a:rPr>
              <a:t>)</a:t>
            </a:r>
            <a:r>
              <a:rPr lang="ko-KR" altLang="en-US" b="1" smtClean="0">
                <a:solidFill>
                  <a:srgbClr val="5E5240"/>
                </a:solidFill>
              </a:rPr>
              <a:t>확인 </a:t>
            </a:r>
            <a:endParaRPr lang="ko-KR" altLang="en-US" dirty="0">
              <a:solidFill>
                <a:srgbClr val="5E5240"/>
              </a:solidFill>
            </a:endParaRP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399" y="2412978"/>
            <a:ext cx="4812830" cy="35678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912375" y="2837209"/>
            <a:ext cx="1713269" cy="13336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912375" y="3654905"/>
            <a:ext cx="2244439" cy="11731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8554474" y="1324771"/>
            <a:ext cx="298030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dirty="0">
                <a:solidFill>
                  <a:srgbClr val="5E5240"/>
                </a:solidFill>
              </a:rPr>
              <a:t>출처 : </a:t>
            </a:r>
            <a:r>
              <a:rPr lang="ko-KR" altLang="en-US" sz="1400" dirty="0" smtClean="0">
                <a:solidFill>
                  <a:srgbClr val="5E5240"/>
                </a:solidFill>
              </a:rPr>
              <a:t>국가통계포털</a:t>
            </a:r>
            <a:r>
              <a:rPr lang="en-US" altLang="ko-KR" sz="1400" dirty="0" smtClean="0">
                <a:solidFill>
                  <a:srgbClr val="5E5240"/>
                </a:solidFill>
              </a:rPr>
              <a:t>(</a:t>
            </a:r>
            <a:r>
              <a:rPr lang="ko-KR" altLang="en-US" sz="1400" dirty="0" smtClean="0">
                <a:solidFill>
                  <a:srgbClr val="5E5240"/>
                </a:solidFill>
              </a:rPr>
              <a:t> 데이터 활용 </a:t>
            </a:r>
            <a:r>
              <a:rPr lang="en-US" altLang="ko-KR" sz="1400" dirty="0" smtClean="0">
                <a:solidFill>
                  <a:srgbClr val="5E5240"/>
                </a:solidFill>
              </a:rPr>
              <a:t>)</a:t>
            </a:r>
            <a:endParaRPr lang="ko-KR" altLang="en-US" sz="1400" dirty="0">
              <a:solidFill>
                <a:srgbClr val="5E5240"/>
              </a:solidFill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xmlns="" id="{C5138B0E-27BA-478B-94E2-AE5C8BC533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7952" y="5365940"/>
            <a:ext cx="2181828" cy="436366"/>
          </a:xfrm>
          <a:prstGeom prst="rect">
            <a:avLst/>
          </a:prstGeom>
          <a:ln>
            <a:solidFill>
              <a:srgbClr val="5E5240"/>
            </a:solidFill>
          </a:ln>
        </p:spPr>
      </p:pic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6" t="-513" r="6635"/>
          <a:stretch/>
        </p:blipFill>
        <p:spPr>
          <a:xfrm>
            <a:off x="9057951" y="5849219"/>
            <a:ext cx="2190751" cy="463149"/>
          </a:xfrm>
          <a:prstGeom prst="rect">
            <a:avLst/>
          </a:prstGeom>
          <a:ln>
            <a:solidFill>
              <a:srgbClr val="5E5240"/>
            </a:solidFill>
          </a:ln>
        </p:spPr>
      </p:pic>
      <p:sp>
        <p:nvSpPr>
          <p:cNvPr id="21" name="제목 1"/>
          <p:cNvSpPr txBox="1">
            <a:spLocks/>
          </p:cNvSpPr>
          <p:nvPr/>
        </p:nvSpPr>
        <p:spPr>
          <a:xfrm>
            <a:off x="723901" y="291053"/>
            <a:ext cx="4065813" cy="711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 smtClean="0">
                <a:solidFill>
                  <a:srgbClr val="5E5240"/>
                </a:solidFill>
              </a:rPr>
              <a:t>4. </a:t>
            </a:r>
            <a:r>
              <a:rPr lang="ko-KR" altLang="en-US" sz="2400" b="1" dirty="0" smtClean="0">
                <a:solidFill>
                  <a:srgbClr val="5E5240"/>
                </a:solidFill>
              </a:rPr>
              <a:t>분석 과정 </a:t>
            </a:r>
            <a:r>
              <a:rPr lang="ko-KR" altLang="en-US" sz="1800" dirty="0" smtClean="0">
                <a:solidFill>
                  <a:srgbClr val="5E5240"/>
                </a:solidFill>
              </a:rPr>
              <a:t>지역 확인</a:t>
            </a:r>
            <a:endParaRPr lang="ko-KR" altLang="en-US" sz="1800" b="1" dirty="0">
              <a:solidFill>
                <a:srgbClr val="5E5240"/>
              </a:solidFill>
            </a:endParaRPr>
          </a:p>
        </p:txBody>
      </p:sp>
      <p:sp>
        <p:nvSpPr>
          <p:cNvPr id="5" name="타원 4"/>
          <p:cNvSpPr/>
          <p:nvPr/>
        </p:nvSpPr>
        <p:spPr>
          <a:xfrm>
            <a:off x="1254727" y="2274301"/>
            <a:ext cx="1957826" cy="1957826"/>
          </a:xfrm>
          <a:prstGeom prst="ellipse">
            <a:avLst/>
          </a:prstGeom>
          <a:noFill/>
          <a:ln w="63500">
            <a:solidFill>
              <a:srgbClr val="A606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6" name="그룹 25"/>
          <p:cNvGrpSpPr/>
          <p:nvPr/>
        </p:nvGrpSpPr>
        <p:grpSpPr>
          <a:xfrm>
            <a:off x="4508436" y="1681272"/>
            <a:ext cx="3789368" cy="4281748"/>
            <a:chOff x="3035738" y="1304544"/>
            <a:chExt cx="3690582" cy="4170126"/>
          </a:xfrm>
        </p:grpSpPr>
        <p:pic>
          <p:nvPicPr>
            <p:cNvPr id="27" name="Picture 4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7675"/>
            <a:stretch/>
          </p:blipFill>
          <p:spPr bwMode="auto">
            <a:xfrm>
              <a:off x="3606088" y="1748408"/>
              <a:ext cx="2832514" cy="3453395"/>
            </a:xfrm>
            <a:prstGeom prst="rect">
              <a:avLst/>
            </a:prstGeom>
            <a:noFill/>
            <a:ln w="9525">
              <a:solidFill>
                <a:srgbClr val="5E524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8" name="직사각형 27"/>
            <p:cNvSpPr/>
            <p:nvPr/>
          </p:nvSpPr>
          <p:spPr>
            <a:xfrm>
              <a:off x="5966883" y="1304544"/>
              <a:ext cx="759436" cy="40111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3035738" y="2017176"/>
              <a:ext cx="594098" cy="3457494"/>
            </a:xfrm>
            <a:custGeom>
              <a:avLst/>
              <a:gdLst>
                <a:gd name="connsiteX0" fmla="*/ 0 w 597808"/>
                <a:gd name="connsiteY0" fmla="*/ 0 h 3464697"/>
                <a:gd name="connsiteX1" fmla="*/ 597808 w 597808"/>
                <a:gd name="connsiteY1" fmla="*/ 0 h 3464697"/>
                <a:gd name="connsiteX2" fmla="*/ 597808 w 597808"/>
                <a:gd name="connsiteY2" fmla="*/ 3464697 h 3464697"/>
                <a:gd name="connsiteX3" fmla="*/ 0 w 597808"/>
                <a:gd name="connsiteY3" fmla="*/ 3464697 h 3464697"/>
                <a:gd name="connsiteX4" fmla="*/ 0 w 597808"/>
                <a:gd name="connsiteY4" fmla="*/ 0 h 3464697"/>
                <a:gd name="connsiteX0" fmla="*/ 0 w 597808"/>
                <a:gd name="connsiteY0" fmla="*/ 0 h 3464697"/>
                <a:gd name="connsiteX1" fmla="*/ 597808 w 597808"/>
                <a:gd name="connsiteY1" fmla="*/ 0 h 3464697"/>
                <a:gd name="connsiteX2" fmla="*/ 597808 w 597808"/>
                <a:gd name="connsiteY2" fmla="*/ 3464697 h 3464697"/>
                <a:gd name="connsiteX3" fmla="*/ 48768 w 597808"/>
                <a:gd name="connsiteY3" fmla="*/ 3098937 h 3464697"/>
                <a:gd name="connsiteX4" fmla="*/ 0 w 597808"/>
                <a:gd name="connsiteY4" fmla="*/ 0 h 3464697"/>
                <a:gd name="connsiteX0" fmla="*/ 0 w 610000"/>
                <a:gd name="connsiteY0" fmla="*/ 0 h 3550041"/>
                <a:gd name="connsiteX1" fmla="*/ 597808 w 610000"/>
                <a:gd name="connsiteY1" fmla="*/ 0 h 3550041"/>
                <a:gd name="connsiteX2" fmla="*/ 610000 w 610000"/>
                <a:gd name="connsiteY2" fmla="*/ 3550041 h 3550041"/>
                <a:gd name="connsiteX3" fmla="*/ 48768 w 610000"/>
                <a:gd name="connsiteY3" fmla="*/ 3098937 h 3550041"/>
                <a:gd name="connsiteX4" fmla="*/ 0 w 610000"/>
                <a:gd name="connsiteY4" fmla="*/ 0 h 3550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0000" h="3550041">
                  <a:moveTo>
                    <a:pt x="0" y="0"/>
                  </a:moveTo>
                  <a:lnTo>
                    <a:pt x="597808" y="0"/>
                  </a:lnTo>
                  <a:lnTo>
                    <a:pt x="610000" y="3550041"/>
                  </a:lnTo>
                  <a:lnTo>
                    <a:pt x="48768" y="30989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/>
            <p:cNvSpPr/>
            <p:nvPr/>
          </p:nvSpPr>
          <p:spPr>
            <a:xfrm rot="16200000">
              <a:off x="4675283" y="169666"/>
              <a:ext cx="916159" cy="31859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/>
            <p:cNvSpPr/>
            <p:nvPr/>
          </p:nvSpPr>
          <p:spPr>
            <a:xfrm rot="16200000">
              <a:off x="4835653" y="3885386"/>
              <a:ext cx="135074" cy="27255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5" name="타원 24"/>
          <p:cNvSpPr/>
          <p:nvPr/>
        </p:nvSpPr>
        <p:spPr>
          <a:xfrm>
            <a:off x="4091841" y="2099249"/>
            <a:ext cx="4149152" cy="4149152"/>
          </a:xfrm>
          <a:prstGeom prst="ellipse">
            <a:avLst/>
          </a:prstGeom>
          <a:noFill/>
          <a:ln w="63500">
            <a:solidFill>
              <a:srgbClr val="A606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연결선 7"/>
          <p:cNvCxnSpPr>
            <a:stCxn id="5" idx="0"/>
            <a:endCxn id="25" idx="0"/>
          </p:cNvCxnSpPr>
          <p:nvPr/>
        </p:nvCxnSpPr>
        <p:spPr>
          <a:xfrm flipV="1">
            <a:off x="2233640" y="2099249"/>
            <a:ext cx="3932777" cy="175052"/>
          </a:xfrm>
          <a:prstGeom prst="line">
            <a:avLst/>
          </a:prstGeom>
          <a:ln w="63500">
            <a:solidFill>
              <a:srgbClr val="A606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>
            <a:endCxn id="25" idx="3"/>
          </p:cNvCxnSpPr>
          <p:nvPr/>
        </p:nvCxnSpPr>
        <p:spPr>
          <a:xfrm>
            <a:off x="1841500" y="4137509"/>
            <a:ext cx="2857970" cy="1503263"/>
          </a:xfrm>
          <a:prstGeom prst="line">
            <a:avLst/>
          </a:prstGeom>
          <a:ln w="63500">
            <a:solidFill>
              <a:srgbClr val="A606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>
          <a:xfrm>
            <a:off x="723900" y="1733959"/>
            <a:ext cx="7734300" cy="4681355"/>
          </a:xfrm>
          <a:prstGeom prst="rect">
            <a:avLst/>
          </a:prstGeom>
          <a:noFill/>
          <a:ln>
            <a:solidFill>
              <a:srgbClr val="5E5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61840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723900" y="1733960"/>
            <a:ext cx="10744200" cy="3787780"/>
          </a:xfrm>
          <a:prstGeom prst="rect">
            <a:avLst/>
          </a:prstGeom>
          <a:noFill/>
          <a:ln>
            <a:solidFill>
              <a:srgbClr val="5E5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723900" y="1002253"/>
            <a:ext cx="10744200" cy="593029"/>
          </a:xfrm>
          <a:prstGeom prst="rect">
            <a:avLst/>
          </a:prstGeom>
          <a:solidFill>
            <a:srgbClr val="5E524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723900" y="5658375"/>
            <a:ext cx="10744200" cy="756939"/>
          </a:xfrm>
          <a:prstGeom prst="rect">
            <a:avLst/>
          </a:prstGeom>
          <a:solidFill>
            <a:srgbClr val="5E5240"/>
          </a:solidFill>
          <a:ln>
            <a:solidFill>
              <a:srgbClr val="5E5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chemeClr val="bg1"/>
                </a:solidFill>
              </a:rPr>
              <a:t>중구</a:t>
            </a:r>
            <a:r>
              <a:rPr lang="en-US" altLang="ko-KR" sz="1600" b="1" dirty="0">
                <a:solidFill>
                  <a:schemeClr val="bg1"/>
                </a:solidFill>
              </a:rPr>
              <a:t>, </a:t>
            </a:r>
            <a:r>
              <a:rPr lang="ko-KR" altLang="en-US" sz="1600" b="1" dirty="0">
                <a:solidFill>
                  <a:schemeClr val="bg1"/>
                </a:solidFill>
              </a:rPr>
              <a:t>중랑구 모두 </a:t>
            </a:r>
            <a:r>
              <a:rPr lang="ko-KR" altLang="en-US" sz="1600" b="1" dirty="0" err="1">
                <a:solidFill>
                  <a:schemeClr val="bg1"/>
                </a:solidFill>
              </a:rPr>
              <a:t>폐업률은</a:t>
            </a:r>
            <a:r>
              <a:rPr lang="ko-KR" altLang="en-US" sz="1600" b="1" dirty="0">
                <a:solidFill>
                  <a:schemeClr val="bg1"/>
                </a:solidFill>
              </a:rPr>
              <a:t> 큰 변동 사항 없으며 안정세를 보임</a:t>
            </a:r>
            <a:endParaRPr lang="en-US" altLang="ko-KR" sz="1600" b="1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chemeClr val="bg1"/>
                </a:solidFill>
              </a:rPr>
              <a:t>중랑구 </a:t>
            </a:r>
            <a:r>
              <a:rPr lang="ko-KR" altLang="en-US" sz="1600" b="1" dirty="0" err="1">
                <a:solidFill>
                  <a:schemeClr val="bg1"/>
                </a:solidFill>
              </a:rPr>
              <a:t>폐업률이</a:t>
            </a:r>
            <a:r>
              <a:rPr lang="ko-KR" altLang="en-US" sz="1600" b="1" dirty="0">
                <a:solidFill>
                  <a:schemeClr val="bg1"/>
                </a:solidFill>
              </a:rPr>
              <a:t> 근소하게 더 높으므로 신규 진입 시 </a:t>
            </a:r>
            <a:r>
              <a:rPr lang="ko-KR" altLang="en-US" sz="1600" b="1" dirty="0" err="1">
                <a:solidFill>
                  <a:schemeClr val="bg1"/>
                </a:solidFill>
              </a:rPr>
              <a:t>블루오션</a:t>
            </a:r>
            <a:r>
              <a:rPr lang="ko-KR" altLang="en-US" sz="1600" b="1" dirty="0">
                <a:solidFill>
                  <a:schemeClr val="bg1"/>
                </a:solidFill>
              </a:rPr>
              <a:t> 전략의 관점에서 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유리함</a:t>
            </a:r>
            <a:endParaRPr lang="en-US" altLang="ko-KR" sz="1600" b="1" dirty="0">
              <a:solidFill>
                <a:schemeClr val="bg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080880" y="1120292"/>
            <a:ext cx="40302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b="1" dirty="0" smtClean="0">
                <a:solidFill>
                  <a:srgbClr val="5E5240"/>
                </a:solidFill>
              </a:rPr>
              <a:t>중구</a:t>
            </a:r>
            <a:r>
              <a:rPr lang="en-US" altLang="ko-KR" b="1" dirty="0" smtClean="0">
                <a:solidFill>
                  <a:srgbClr val="5E5240"/>
                </a:solidFill>
              </a:rPr>
              <a:t>, </a:t>
            </a:r>
            <a:r>
              <a:rPr lang="ko-KR" altLang="en-US" b="1" dirty="0">
                <a:solidFill>
                  <a:srgbClr val="5E5240"/>
                </a:solidFill>
              </a:rPr>
              <a:t>중랑구 </a:t>
            </a:r>
            <a:r>
              <a:rPr lang="en-US" altLang="ko-KR" b="1" dirty="0" smtClean="0">
                <a:solidFill>
                  <a:srgbClr val="5E5240"/>
                </a:solidFill>
              </a:rPr>
              <a:t>2016</a:t>
            </a:r>
            <a:r>
              <a:rPr lang="ko-KR" altLang="en-US" b="1" dirty="0">
                <a:solidFill>
                  <a:srgbClr val="5E5240"/>
                </a:solidFill>
              </a:rPr>
              <a:t>년</a:t>
            </a:r>
            <a:r>
              <a:rPr lang="en-US" altLang="ko-KR" b="1" dirty="0">
                <a:solidFill>
                  <a:srgbClr val="5E5240"/>
                </a:solidFill>
              </a:rPr>
              <a:t>~2019</a:t>
            </a:r>
            <a:r>
              <a:rPr lang="ko-KR" altLang="en-US" b="1" dirty="0">
                <a:solidFill>
                  <a:srgbClr val="5E5240"/>
                </a:solidFill>
              </a:rPr>
              <a:t>년 </a:t>
            </a:r>
            <a:r>
              <a:rPr lang="ko-KR" altLang="en-US" b="1" dirty="0" err="1" smtClean="0">
                <a:solidFill>
                  <a:srgbClr val="5E5240"/>
                </a:solidFill>
              </a:rPr>
              <a:t>폐업률</a:t>
            </a:r>
            <a:endParaRPr lang="ko-KR" altLang="en-US" b="1" dirty="0">
              <a:solidFill>
                <a:srgbClr val="5E5240"/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1357793" y="1932789"/>
            <a:ext cx="4259360" cy="3396972"/>
            <a:chOff x="1177732" y="2624150"/>
            <a:chExt cx="3261304" cy="2600992"/>
          </a:xfrm>
        </p:grpSpPr>
        <p:grpSp>
          <p:nvGrpSpPr>
            <p:cNvPr id="4" name="그룹 3"/>
            <p:cNvGrpSpPr/>
            <p:nvPr/>
          </p:nvGrpSpPr>
          <p:grpSpPr>
            <a:xfrm>
              <a:off x="1177732" y="2920747"/>
              <a:ext cx="3261304" cy="2304395"/>
              <a:chOff x="1177732" y="2920747"/>
              <a:chExt cx="3261304" cy="2304395"/>
            </a:xfrm>
          </p:grpSpPr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xmlns="" id="{A0542B1D-C308-4EA0-87EE-1C4E3C6869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97692" y="3129985"/>
                <a:ext cx="2952750" cy="1962150"/>
              </a:xfrm>
              <a:prstGeom prst="rect">
                <a:avLst/>
              </a:prstGeom>
            </p:spPr>
          </p:pic>
          <p:sp>
            <p:nvSpPr>
              <p:cNvPr id="17" name="직사각형 16"/>
              <p:cNvSpPr/>
              <p:nvPr/>
            </p:nvSpPr>
            <p:spPr>
              <a:xfrm>
                <a:off x="1177732" y="2920747"/>
                <a:ext cx="3261304" cy="2304395"/>
              </a:xfrm>
              <a:prstGeom prst="rect">
                <a:avLst/>
              </a:prstGeom>
              <a:noFill/>
              <a:ln>
                <a:solidFill>
                  <a:srgbClr val="5E524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0" name="직사각형 19"/>
            <p:cNvSpPr/>
            <p:nvPr/>
          </p:nvSpPr>
          <p:spPr>
            <a:xfrm>
              <a:off x="2157970" y="2624150"/>
              <a:ext cx="1240972" cy="4012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chemeClr val="tx1"/>
                  </a:solidFill>
                </a:rPr>
                <a:t>중구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6579427" y="1932789"/>
            <a:ext cx="4259360" cy="3396972"/>
            <a:chOff x="4762760" y="2624150"/>
            <a:chExt cx="3261304" cy="2600992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08498" y="3055033"/>
              <a:ext cx="3115566" cy="2037101"/>
            </a:xfrm>
            <a:prstGeom prst="rect">
              <a:avLst/>
            </a:prstGeom>
          </p:spPr>
        </p:pic>
        <p:sp>
          <p:nvSpPr>
            <p:cNvPr id="19" name="직사각형 18"/>
            <p:cNvSpPr/>
            <p:nvPr/>
          </p:nvSpPr>
          <p:spPr>
            <a:xfrm>
              <a:off x="4762760" y="2920747"/>
              <a:ext cx="3261304" cy="2304395"/>
            </a:xfrm>
            <a:prstGeom prst="rect">
              <a:avLst/>
            </a:prstGeom>
            <a:noFill/>
            <a:ln>
              <a:solidFill>
                <a:srgbClr val="5E52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5625410" y="2624150"/>
              <a:ext cx="1240972" cy="4012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mtClean="0">
                  <a:solidFill>
                    <a:schemeClr val="tx1"/>
                  </a:solidFill>
                </a:rPr>
                <a:t>중랑구</a:t>
              </a:r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2" name="제목 1"/>
          <p:cNvSpPr txBox="1">
            <a:spLocks/>
          </p:cNvSpPr>
          <p:nvPr/>
        </p:nvSpPr>
        <p:spPr>
          <a:xfrm>
            <a:off x="723901" y="291053"/>
            <a:ext cx="4065813" cy="711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 smtClean="0">
                <a:solidFill>
                  <a:srgbClr val="5E5240"/>
                </a:solidFill>
              </a:rPr>
              <a:t>4. </a:t>
            </a:r>
            <a:r>
              <a:rPr lang="ko-KR" altLang="en-US" sz="2400" b="1" dirty="0" smtClean="0">
                <a:solidFill>
                  <a:srgbClr val="5E5240"/>
                </a:solidFill>
              </a:rPr>
              <a:t>분석 과정 </a:t>
            </a:r>
            <a:r>
              <a:rPr lang="ko-KR" altLang="en-US" sz="1800" dirty="0" err="1" smtClean="0">
                <a:solidFill>
                  <a:srgbClr val="5E5240"/>
                </a:solidFill>
              </a:rPr>
              <a:t>폐업률</a:t>
            </a:r>
            <a:endParaRPr lang="ko-KR" altLang="en-US" sz="1800" b="1" dirty="0">
              <a:solidFill>
                <a:srgbClr val="5E5240"/>
              </a:solidFill>
            </a:endParaRPr>
          </a:p>
        </p:txBody>
      </p:sp>
      <p:cxnSp>
        <p:nvCxnSpPr>
          <p:cNvPr id="23" name="직선 연결선 22"/>
          <p:cNvCxnSpPr/>
          <p:nvPr/>
        </p:nvCxnSpPr>
        <p:spPr>
          <a:xfrm>
            <a:off x="4270092" y="646653"/>
            <a:ext cx="7198008" cy="0"/>
          </a:xfrm>
          <a:prstGeom prst="line">
            <a:avLst/>
          </a:prstGeom>
          <a:ln w="34925">
            <a:solidFill>
              <a:srgbClr val="5E524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5266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8705457" y="1733959"/>
            <a:ext cx="2762643" cy="4681355"/>
          </a:xfrm>
          <a:prstGeom prst="rect">
            <a:avLst/>
          </a:prstGeom>
          <a:solidFill>
            <a:srgbClr val="5E5240"/>
          </a:solidFill>
          <a:ln>
            <a:solidFill>
              <a:srgbClr val="5E5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진입지역선택</a:t>
            </a:r>
          </a:p>
          <a:p>
            <a:pPr algn="ctr"/>
            <a:endParaRPr lang="en-US" altLang="ko-KR" dirty="0">
              <a:solidFill>
                <a:schemeClr val="bg1"/>
              </a:solidFill>
            </a:endParaRPr>
          </a:p>
          <a:p>
            <a:pPr algn="ctr"/>
            <a:endParaRPr lang="en-US" altLang="ko-KR" dirty="0" smtClean="0">
              <a:solidFill>
                <a:schemeClr val="bg1"/>
              </a:solidFill>
            </a:endParaRPr>
          </a:p>
          <a:p>
            <a:pPr algn="ctr"/>
            <a:endParaRPr lang="en-US" altLang="ko-KR" dirty="0" smtClean="0">
              <a:solidFill>
                <a:schemeClr val="bg1"/>
              </a:solidFill>
            </a:endParaRPr>
          </a:p>
          <a:p>
            <a:pPr algn="ctr"/>
            <a:endParaRPr lang="en-US" altLang="ko-KR" dirty="0" smtClean="0">
              <a:solidFill>
                <a:schemeClr val="bg1"/>
              </a:solidFill>
            </a:endParaRPr>
          </a:p>
          <a:p>
            <a:pPr algn="ctr"/>
            <a:r>
              <a:rPr lang="en-US" altLang="ko-KR" dirty="0" smtClean="0">
                <a:solidFill>
                  <a:schemeClr val="bg1"/>
                </a:solidFill>
              </a:rPr>
              <a:t>[</a:t>
            </a:r>
            <a:r>
              <a:rPr lang="ko-KR" altLang="en-US" dirty="0" smtClean="0">
                <a:solidFill>
                  <a:schemeClr val="bg1"/>
                </a:solidFill>
              </a:rPr>
              <a:t>페르소나 요청사항</a:t>
            </a:r>
            <a:r>
              <a:rPr lang="en-US" altLang="ko-KR" dirty="0" smtClean="0">
                <a:solidFill>
                  <a:schemeClr val="bg1"/>
                </a:solidFill>
              </a:rPr>
              <a:t>]</a:t>
            </a:r>
          </a:p>
          <a:p>
            <a:pPr algn="ctr"/>
            <a:endParaRPr lang="en-US" altLang="ko-KR" dirty="0">
              <a:solidFill>
                <a:schemeClr val="bg1"/>
              </a:solidFill>
            </a:endParaRPr>
          </a:p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성장지역원함</a:t>
            </a:r>
            <a:endParaRPr lang="en-US" altLang="ko-KR" dirty="0" smtClean="0">
              <a:solidFill>
                <a:schemeClr val="bg1"/>
              </a:solidFill>
            </a:endParaRPr>
          </a:p>
          <a:p>
            <a:pPr algn="ctr"/>
            <a:endParaRPr lang="en-US" altLang="ko-KR" dirty="0" smtClean="0">
              <a:solidFill>
                <a:schemeClr val="bg1"/>
              </a:solidFill>
            </a:endParaRPr>
          </a:p>
          <a:p>
            <a:pPr algn="ctr"/>
            <a:endParaRPr lang="en-US" altLang="ko-KR" dirty="0">
              <a:solidFill>
                <a:schemeClr val="bg1"/>
              </a:solidFill>
            </a:endParaRPr>
          </a:p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중   구 </a:t>
            </a:r>
            <a:r>
              <a:rPr lang="en-US" altLang="ko-KR" dirty="0" smtClean="0">
                <a:solidFill>
                  <a:schemeClr val="bg1"/>
                </a:solidFill>
              </a:rPr>
              <a:t>: </a:t>
            </a:r>
            <a:r>
              <a:rPr lang="ko-KR" altLang="en-US" dirty="0" smtClean="0">
                <a:solidFill>
                  <a:schemeClr val="bg1"/>
                </a:solidFill>
              </a:rPr>
              <a:t>하락세 ▼</a:t>
            </a:r>
            <a:endParaRPr lang="en-US" altLang="ko-KR" dirty="0" smtClean="0">
              <a:solidFill>
                <a:schemeClr val="bg1"/>
              </a:solidFill>
            </a:endParaRPr>
          </a:p>
          <a:p>
            <a:pPr algn="ctr"/>
            <a:endParaRPr lang="en-US" altLang="ko-KR" dirty="0">
              <a:solidFill>
                <a:schemeClr val="bg1"/>
              </a:solidFill>
            </a:endParaRPr>
          </a:p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중랑구 </a:t>
            </a:r>
            <a:r>
              <a:rPr lang="en-US" altLang="ko-KR" dirty="0" smtClean="0">
                <a:solidFill>
                  <a:schemeClr val="bg1"/>
                </a:solidFill>
              </a:rPr>
              <a:t>:</a:t>
            </a:r>
            <a:r>
              <a:rPr lang="ko-KR" altLang="en-US" dirty="0" smtClean="0">
                <a:solidFill>
                  <a:schemeClr val="bg1"/>
                </a:solidFill>
              </a:rPr>
              <a:t> 상승세 ▲</a:t>
            </a:r>
            <a:endParaRPr lang="en-US" altLang="ko-KR" dirty="0" smtClean="0">
              <a:solidFill>
                <a:schemeClr val="bg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9241267" y="2908194"/>
            <a:ext cx="1695450" cy="4191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</a:rPr>
              <a:t>중랑구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23900" y="1733959"/>
            <a:ext cx="7734300" cy="4681355"/>
          </a:xfrm>
          <a:prstGeom prst="rect">
            <a:avLst/>
          </a:prstGeom>
          <a:noFill/>
          <a:ln>
            <a:solidFill>
              <a:srgbClr val="5E5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723900" y="1002253"/>
            <a:ext cx="10744200" cy="593029"/>
          </a:xfrm>
          <a:prstGeom prst="rect">
            <a:avLst/>
          </a:prstGeom>
          <a:solidFill>
            <a:srgbClr val="5E524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5229440" y="1120292"/>
            <a:ext cx="17331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 smtClean="0">
                <a:solidFill>
                  <a:srgbClr val="5E5240"/>
                </a:solidFill>
              </a:rPr>
              <a:t>진입 지역 선택</a:t>
            </a:r>
            <a:endParaRPr lang="ko-KR" altLang="en-US" dirty="0">
              <a:solidFill>
                <a:srgbClr val="5E5240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9490" y="2065181"/>
            <a:ext cx="2944478" cy="40497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3" b="1691"/>
          <a:stretch/>
        </p:blipFill>
        <p:spPr>
          <a:xfrm>
            <a:off x="4918845" y="2082800"/>
            <a:ext cx="2944478" cy="40513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7" name="제목 1"/>
          <p:cNvSpPr txBox="1">
            <a:spLocks/>
          </p:cNvSpPr>
          <p:nvPr/>
        </p:nvSpPr>
        <p:spPr>
          <a:xfrm>
            <a:off x="723900" y="291053"/>
            <a:ext cx="3877640" cy="711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 smtClean="0">
                <a:solidFill>
                  <a:srgbClr val="5E5240"/>
                </a:solidFill>
              </a:rPr>
              <a:t>5. </a:t>
            </a:r>
            <a:r>
              <a:rPr lang="ko-KR" altLang="en-US" sz="2400" b="1" dirty="0" smtClean="0">
                <a:solidFill>
                  <a:srgbClr val="5E5240"/>
                </a:solidFill>
              </a:rPr>
              <a:t>분석 결과 </a:t>
            </a:r>
            <a:r>
              <a:rPr lang="ko-KR" altLang="en-US" sz="1800" dirty="0" smtClean="0">
                <a:solidFill>
                  <a:srgbClr val="5E5240"/>
                </a:solidFill>
              </a:rPr>
              <a:t>경쟁업체 확인</a:t>
            </a:r>
            <a:endParaRPr lang="ko-KR" altLang="en-US" sz="1800" b="1" dirty="0">
              <a:solidFill>
                <a:srgbClr val="5E5240"/>
              </a:solidFill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4270092" y="646653"/>
            <a:ext cx="7198008" cy="0"/>
          </a:xfrm>
          <a:prstGeom prst="line">
            <a:avLst/>
          </a:prstGeom>
          <a:ln w="34925">
            <a:solidFill>
              <a:srgbClr val="5E524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9303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723900" y="1733959"/>
            <a:ext cx="7734300" cy="4681355"/>
          </a:xfrm>
          <a:prstGeom prst="rect">
            <a:avLst/>
          </a:prstGeom>
          <a:noFill/>
          <a:ln>
            <a:solidFill>
              <a:srgbClr val="5E5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723900" y="1002253"/>
            <a:ext cx="10744200" cy="593029"/>
          </a:xfrm>
          <a:prstGeom prst="rect">
            <a:avLst/>
          </a:prstGeom>
          <a:solidFill>
            <a:srgbClr val="5E524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8705457" y="1733960"/>
            <a:ext cx="2762643" cy="4681352"/>
          </a:xfrm>
          <a:prstGeom prst="rect">
            <a:avLst/>
          </a:prstGeom>
          <a:solidFill>
            <a:srgbClr val="5E5240"/>
          </a:solidFill>
          <a:ln>
            <a:solidFill>
              <a:srgbClr val="5E5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b="1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chemeClr val="bg1"/>
                </a:solidFill>
              </a:rPr>
              <a:t>중랑구 진입 시 </a:t>
            </a:r>
            <a:endParaRPr lang="en-US" altLang="ko-KR" b="1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chemeClr val="bg1"/>
                </a:solidFill>
              </a:rPr>
              <a:t>경쟁업체 </a:t>
            </a:r>
            <a:r>
              <a:rPr lang="en-US" altLang="ko-KR" b="1" dirty="0">
                <a:solidFill>
                  <a:schemeClr val="bg1"/>
                </a:solidFill>
              </a:rPr>
              <a:t>:</a:t>
            </a:r>
          </a:p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schemeClr val="bg1"/>
                </a:solidFill>
              </a:rPr>
              <a:t>9</a:t>
            </a:r>
            <a:r>
              <a:rPr lang="ko-KR" altLang="en-US" b="1" dirty="0">
                <a:solidFill>
                  <a:schemeClr val="bg1"/>
                </a:solidFill>
              </a:rPr>
              <a:t>곳</a:t>
            </a:r>
            <a:endParaRPr lang="en-US" altLang="ko-KR" b="1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endParaRPr lang="en-US" altLang="ko-KR" b="1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</a:rPr>
              <a:t>(</a:t>
            </a:r>
            <a:r>
              <a:rPr lang="ko-KR" altLang="en-US" dirty="0" err="1">
                <a:solidFill>
                  <a:schemeClr val="bg1"/>
                </a:solidFill>
              </a:rPr>
              <a:t>샘플데이터</a:t>
            </a:r>
            <a:r>
              <a:rPr lang="ko-KR" altLang="en-US" dirty="0">
                <a:solidFill>
                  <a:schemeClr val="bg1"/>
                </a:solidFill>
              </a:rPr>
              <a:t> 기준</a:t>
            </a:r>
            <a:r>
              <a:rPr lang="en-US" altLang="ko-KR" dirty="0">
                <a:solidFill>
                  <a:schemeClr val="bg1"/>
                </a:solidFill>
              </a:rPr>
              <a:t>)</a:t>
            </a:r>
          </a:p>
          <a:p>
            <a:pPr algn="ctr">
              <a:lnSpc>
                <a:spcPct val="150000"/>
              </a:lnSpc>
            </a:pPr>
            <a:endParaRPr lang="en-US" altLang="ko-KR" b="1" dirty="0">
              <a:solidFill>
                <a:schemeClr val="bg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611481" y="1120292"/>
            <a:ext cx="29690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b="1" dirty="0" smtClean="0">
                <a:solidFill>
                  <a:srgbClr val="5E5240"/>
                </a:solidFill>
              </a:rPr>
              <a:t>중랑구 지역 경쟁업체 확인</a:t>
            </a:r>
            <a:endParaRPr lang="ko-KR" altLang="en-US" b="1" dirty="0">
              <a:solidFill>
                <a:srgbClr val="5E5240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25" y="2401421"/>
            <a:ext cx="7307650" cy="2923060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1298311" y="5564589"/>
            <a:ext cx="6899119" cy="6106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b="1" dirty="0" smtClean="0">
                <a:solidFill>
                  <a:srgbClr val="5E5240"/>
                </a:solidFill>
              </a:rPr>
              <a:t>평가점수 상위 </a:t>
            </a:r>
            <a:r>
              <a:rPr lang="en-US" altLang="ko-KR" sz="1200" b="1" dirty="0" smtClean="0">
                <a:solidFill>
                  <a:srgbClr val="5E5240"/>
                </a:solidFill>
              </a:rPr>
              <a:t>9</a:t>
            </a:r>
            <a:r>
              <a:rPr lang="ko-KR" altLang="en-US" sz="1200" b="1" dirty="0" smtClean="0">
                <a:solidFill>
                  <a:srgbClr val="5E5240"/>
                </a:solidFill>
              </a:rPr>
              <a:t>곳 및 </a:t>
            </a:r>
            <a:endParaRPr lang="en-US" altLang="ko-KR" sz="1200" b="1" dirty="0" smtClean="0">
              <a:solidFill>
                <a:srgbClr val="5E5240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b="1" dirty="0" smtClean="0">
                <a:solidFill>
                  <a:srgbClr val="5E5240"/>
                </a:solidFill>
              </a:rPr>
              <a:t>중랑구 지역 평가 </a:t>
            </a:r>
            <a:r>
              <a:rPr lang="ko-KR" altLang="en-US" sz="1200" b="1" dirty="0">
                <a:solidFill>
                  <a:srgbClr val="5E5240"/>
                </a:solidFill>
              </a:rPr>
              <a:t>점수 </a:t>
            </a:r>
            <a:r>
              <a:rPr lang="en-US" altLang="ko-KR" sz="1200" b="1" dirty="0" smtClean="0">
                <a:solidFill>
                  <a:srgbClr val="5E5240"/>
                </a:solidFill>
              </a:rPr>
              <a:t>1</a:t>
            </a:r>
            <a:r>
              <a:rPr lang="ko-KR" altLang="en-US" sz="1200" b="1" dirty="0" smtClean="0">
                <a:solidFill>
                  <a:srgbClr val="5E5240"/>
                </a:solidFill>
              </a:rPr>
              <a:t>위 경쟁 업체</a:t>
            </a:r>
            <a:r>
              <a:rPr lang="en-US" altLang="ko-KR" sz="1200" b="1" dirty="0" smtClean="0">
                <a:solidFill>
                  <a:srgbClr val="5E5240"/>
                </a:solidFill>
              </a:rPr>
              <a:t>(</a:t>
            </a:r>
            <a:r>
              <a:rPr lang="ko-KR" altLang="en-US" sz="1200" b="1" dirty="0" err="1">
                <a:solidFill>
                  <a:srgbClr val="5E5240"/>
                </a:solidFill>
              </a:rPr>
              <a:t>후라이드참잘하는집</a:t>
            </a:r>
            <a:r>
              <a:rPr lang="ko-KR" altLang="en-US" sz="1200" b="1" dirty="0">
                <a:solidFill>
                  <a:srgbClr val="5E5240"/>
                </a:solidFill>
              </a:rPr>
              <a:t> </a:t>
            </a:r>
            <a:r>
              <a:rPr lang="ko-KR" altLang="en-US" sz="1200" b="1" dirty="0" err="1">
                <a:solidFill>
                  <a:srgbClr val="5E5240"/>
                </a:solidFill>
              </a:rPr>
              <a:t>태릉점</a:t>
            </a:r>
            <a:r>
              <a:rPr lang="en-US" altLang="ko-KR" sz="1200" b="1" dirty="0" smtClean="0">
                <a:solidFill>
                  <a:srgbClr val="5E5240"/>
                </a:solidFill>
              </a:rPr>
              <a:t>)</a:t>
            </a:r>
            <a:r>
              <a:rPr lang="ko-KR" altLang="en-US" sz="1200" b="1" dirty="0" smtClean="0">
                <a:solidFill>
                  <a:srgbClr val="5E5240"/>
                </a:solidFill>
              </a:rPr>
              <a:t> 확인</a:t>
            </a:r>
            <a:endParaRPr lang="en-US" altLang="ko-KR" sz="1200" b="1" dirty="0">
              <a:solidFill>
                <a:srgbClr val="5E5240"/>
              </a:solidFill>
            </a:endParaRPr>
          </a:p>
        </p:txBody>
      </p:sp>
      <p:sp>
        <p:nvSpPr>
          <p:cNvPr id="23" name="제목 1"/>
          <p:cNvSpPr txBox="1">
            <a:spLocks/>
          </p:cNvSpPr>
          <p:nvPr/>
        </p:nvSpPr>
        <p:spPr>
          <a:xfrm>
            <a:off x="723900" y="291053"/>
            <a:ext cx="3877640" cy="711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 smtClean="0">
                <a:solidFill>
                  <a:srgbClr val="5E5240"/>
                </a:solidFill>
              </a:rPr>
              <a:t>5. </a:t>
            </a:r>
            <a:r>
              <a:rPr lang="ko-KR" altLang="en-US" sz="2400" b="1" dirty="0" smtClean="0">
                <a:solidFill>
                  <a:srgbClr val="5E5240"/>
                </a:solidFill>
              </a:rPr>
              <a:t>분석 결과 </a:t>
            </a:r>
            <a:r>
              <a:rPr lang="ko-KR" altLang="en-US" sz="1800" dirty="0" smtClean="0">
                <a:solidFill>
                  <a:srgbClr val="5E5240"/>
                </a:solidFill>
              </a:rPr>
              <a:t>경쟁업체 확인</a:t>
            </a:r>
            <a:endParaRPr lang="ko-KR" altLang="en-US" sz="1800" b="1" dirty="0">
              <a:solidFill>
                <a:srgbClr val="5E5240"/>
              </a:solidFill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4270092" y="646653"/>
            <a:ext cx="7198008" cy="0"/>
          </a:xfrm>
          <a:prstGeom prst="line">
            <a:avLst/>
          </a:prstGeom>
          <a:ln w="34925">
            <a:solidFill>
              <a:srgbClr val="5E524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타원 3"/>
          <p:cNvSpPr/>
          <p:nvPr/>
        </p:nvSpPr>
        <p:spPr>
          <a:xfrm>
            <a:off x="3533760" y="2384802"/>
            <a:ext cx="736332" cy="736332"/>
          </a:xfrm>
          <a:prstGeom prst="ellipse">
            <a:avLst/>
          </a:prstGeom>
          <a:noFill/>
          <a:ln w="63500">
            <a:solidFill>
              <a:srgbClr val="CD3C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 설명선 4"/>
          <p:cNvSpPr/>
          <p:nvPr/>
        </p:nvSpPr>
        <p:spPr>
          <a:xfrm>
            <a:off x="1002459" y="3241188"/>
            <a:ext cx="6535266" cy="1468898"/>
          </a:xfrm>
          <a:prstGeom prst="wedgeRectCallout">
            <a:avLst>
              <a:gd name="adj1" fmla="val -6996"/>
              <a:gd name="adj2" fmla="val -65247"/>
            </a:avLst>
          </a:prstGeom>
          <a:blipFill>
            <a:blip r:embed="rId4"/>
            <a:stretch>
              <a:fillRect/>
            </a:stretch>
          </a:blipFill>
          <a:ln w="38100">
            <a:solidFill>
              <a:srgbClr val="5E5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1240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723900" y="1733959"/>
            <a:ext cx="7734300" cy="4681355"/>
          </a:xfrm>
          <a:prstGeom prst="rect">
            <a:avLst/>
          </a:prstGeom>
          <a:noFill/>
          <a:ln>
            <a:solidFill>
              <a:srgbClr val="5E5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723900" y="1002253"/>
            <a:ext cx="10744200" cy="593029"/>
          </a:xfrm>
          <a:prstGeom prst="rect">
            <a:avLst/>
          </a:prstGeom>
          <a:solidFill>
            <a:srgbClr val="5E524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8705457" y="1733959"/>
            <a:ext cx="2762643" cy="4681355"/>
          </a:xfrm>
          <a:prstGeom prst="rect">
            <a:avLst/>
          </a:prstGeom>
          <a:solidFill>
            <a:srgbClr val="5E5240"/>
          </a:solidFill>
          <a:ln>
            <a:solidFill>
              <a:srgbClr val="5E5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8626535" y="2504974"/>
            <a:ext cx="2920486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smtClean="0">
                <a:solidFill>
                  <a:schemeClr val="bg1"/>
                </a:solidFill>
              </a:rPr>
              <a:t>평점 </a:t>
            </a:r>
            <a:r>
              <a:rPr lang="en-US" altLang="ko-KR" b="1" dirty="0" smtClean="0">
                <a:solidFill>
                  <a:schemeClr val="bg1"/>
                </a:solidFill>
              </a:rPr>
              <a:t>4.0</a:t>
            </a:r>
          </a:p>
          <a:p>
            <a:pPr algn="ctr">
              <a:lnSpc>
                <a:spcPct val="150000"/>
              </a:lnSpc>
            </a:pPr>
            <a:r>
              <a:rPr lang="ko-KR" altLang="en-US" b="1" dirty="0" err="1" smtClean="0">
                <a:solidFill>
                  <a:schemeClr val="bg1"/>
                </a:solidFill>
              </a:rPr>
              <a:t>평가인원</a:t>
            </a:r>
            <a:r>
              <a:rPr lang="ko-KR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ko-KR" b="1" dirty="0" smtClean="0">
                <a:solidFill>
                  <a:schemeClr val="bg1"/>
                </a:solidFill>
              </a:rPr>
              <a:t>8</a:t>
            </a:r>
            <a:r>
              <a:rPr lang="ko-KR" altLang="en-US" b="1" dirty="0" smtClean="0">
                <a:solidFill>
                  <a:schemeClr val="bg1"/>
                </a:solidFill>
              </a:rPr>
              <a:t>명</a:t>
            </a:r>
            <a:endParaRPr lang="en-US" altLang="ko-KR" b="1" dirty="0" smtClean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b="1" dirty="0" err="1" smtClean="0">
                <a:solidFill>
                  <a:schemeClr val="bg1"/>
                </a:solidFill>
              </a:rPr>
              <a:t>리뷰갯수</a:t>
            </a:r>
            <a:r>
              <a:rPr lang="en-US" altLang="ko-KR" b="1" dirty="0">
                <a:solidFill>
                  <a:schemeClr val="bg1"/>
                </a:solidFill>
              </a:rPr>
              <a:t> </a:t>
            </a:r>
            <a:r>
              <a:rPr lang="en-US" altLang="ko-KR" b="1" dirty="0" smtClean="0">
                <a:solidFill>
                  <a:schemeClr val="bg1"/>
                </a:solidFill>
              </a:rPr>
              <a:t>6</a:t>
            </a:r>
            <a:r>
              <a:rPr lang="ko-KR" altLang="en-US" b="1" dirty="0" smtClean="0">
                <a:solidFill>
                  <a:schemeClr val="bg1"/>
                </a:solidFill>
              </a:rPr>
              <a:t>개</a:t>
            </a:r>
            <a:endParaRPr lang="en-US" altLang="ko-KR" b="1" dirty="0" smtClean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endParaRPr lang="en-US" altLang="ko-KR" b="1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b="1" smtClean="0">
                <a:solidFill>
                  <a:schemeClr val="bg1"/>
                </a:solidFill>
              </a:rPr>
              <a:t>경쟁업체 지역의 </a:t>
            </a:r>
            <a:endParaRPr lang="en-US" altLang="ko-KR" b="1" dirty="0" smtClean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b="1" smtClean="0">
                <a:solidFill>
                  <a:schemeClr val="bg1"/>
                </a:solidFill>
              </a:rPr>
              <a:t>평균유동인구 </a:t>
            </a:r>
            <a:r>
              <a:rPr lang="en-US" altLang="ko-KR" b="1" smtClean="0">
                <a:solidFill>
                  <a:schemeClr val="bg1"/>
                </a:solidFill>
              </a:rPr>
              <a:t>0.6% </a:t>
            </a:r>
            <a:r>
              <a:rPr lang="ko-KR" altLang="en-US" b="1" smtClean="0">
                <a:solidFill>
                  <a:schemeClr val="bg1"/>
                </a:solidFill>
              </a:rPr>
              <a:t>증가</a:t>
            </a:r>
            <a:endParaRPr lang="en-US" altLang="ko-KR" b="1" dirty="0" smtClean="0">
              <a:solidFill>
                <a:schemeClr val="bg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436755" y="1120292"/>
            <a:ext cx="33185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b="1" dirty="0">
                <a:solidFill>
                  <a:srgbClr val="5E5240"/>
                </a:solidFill>
              </a:rPr>
              <a:t>경쟁 </a:t>
            </a:r>
            <a:r>
              <a:rPr lang="ko-KR" altLang="en-US" b="1" dirty="0" smtClean="0">
                <a:solidFill>
                  <a:srgbClr val="5E5240"/>
                </a:solidFill>
              </a:rPr>
              <a:t>업체 지역 </a:t>
            </a:r>
            <a:r>
              <a:rPr lang="en-US" altLang="ko-KR" b="1" dirty="0" smtClean="0">
                <a:solidFill>
                  <a:srgbClr val="5E5240"/>
                </a:solidFill>
              </a:rPr>
              <a:t>(</a:t>
            </a:r>
            <a:r>
              <a:rPr lang="ko-KR" altLang="en-US" b="1" dirty="0" smtClean="0">
                <a:solidFill>
                  <a:srgbClr val="5E5240"/>
                </a:solidFill>
              </a:rPr>
              <a:t>중랑구 묵</a:t>
            </a:r>
            <a:r>
              <a:rPr lang="en-US" altLang="ko-KR" b="1" dirty="0" smtClean="0">
                <a:solidFill>
                  <a:srgbClr val="5E5240"/>
                </a:solidFill>
              </a:rPr>
              <a:t>1</a:t>
            </a:r>
            <a:r>
              <a:rPr lang="ko-KR" altLang="en-US" b="1" dirty="0" smtClean="0">
                <a:solidFill>
                  <a:srgbClr val="5E5240"/>
                </a:solidFill>
              </a:rPr>
              <a:t>동</a:t>
            </a:r>
            <a:r>
              <a:rPr lang="en-US" altLang="ko-KR" b="1" dirty="0" smtClean="0">
                <a:solidFill>
                  <a:srgbClr val="5E5240"/>
                </a:solidFill>
              </a:rPr>
              <a:t>)</a:t>
            </a:r>
            <a:endParaRPr lang="ko-KR" altLang="en-US" b="1" dirty="0">
              <a:solidFill>
                <a:srgbClr val="5E5240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141" y="2328198"/>
            <a:ext cx="4250715" cy="322468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1856" y="2310111"/>
            <a:ext cx="3314700" cy="3543300"/>
          </a:xfrm>
          <a:prstGeom prst="rect">
            <a:avLst/>
          </a:prstGeom>
        </p:spPr>
      </p:pic>
      <p:sp>
        <p:nvSpPr>
          <p:cNvPr id="20" name="제목 1"/>
          <p:cNvSpPr txBox="1">
            <a:spLocks/>
          </p:cNvSpPr>
          <p:nvPr/>
        </p:nvSpPr>
        <p:spPr>
          <a:xfrm>
            <a:off x="723900" y="291053"/>
            <a:ext cx="3877640" cy="711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 smtClean="0">
                <a:solidFill>
                  <a:srgbClr val="5E5240"/>
                </a:solidFill>
              </a:rPr>
              <a:t>5. </a:t>
            </a:r>
            <a:r>
              <a:rPr lang="ko-KR" altLang="en-US" sz="2400" b="1" dirty="0" smtClean="0">
                <a:solidFill>
                  <a:srgbClr val="5E5240"/>
                </a:solidFill>
              </a:rPr>
              <a:t>분석 결과 </a:t>
            </a:r>
            <a:r>
              <a:rPr lang="ko-KR" altLang="en-US" sz="1800" dirty="0" smtClean="0">
                <a:solidFill>
                  <a:srgbClr val="5E5240"/>
                </a:solidFill>
              </a:rPr>
              <a:t>경쟁업체 확인</a:t>
            </a:r>
            <a:endParaRPr lang="ko-KR" altLang="en-US" sz="1800" b="1" dirty="0">
              <a:solidFill>
                <a:srgbClr val="5E5240"/>
              </a:solidFill>
            </a:endParaRPr>
          </a:p>
        </p:txBody>
      </p:sp>
      <p:cxnSp>
        <p:nvCxnSpPr>
          <p:cNvPr id="21" name="직선 연결선 20"/>
          <p:cNvCxnSpPr/>
          <p:nvPr/>
        </p:nvCxnSpPr>
        <p:spPr>
          <a:xfrm>
            <a:off x="4270092" y="646653"/>
            <a:ext cx="7198008" cy="0"/>
          </a:xfrm>
          <a:prstGeom prst="line">
            <a:avLst/>
          </a:prstGeom>
          <a:ln w="34925">
            <a:solidFill>
              <a:srgbClr val="5E524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608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6471" y="5154516"/>
            <a:ext cx="1669162" cy="738283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8705457" y="1733959"/>
            <a:ext cx="2762643" cy="4681355"/>
          </a:xfrm>
          <a:prstGeom prst="rect">
            <a:avLst/>
          </a:prstGeom>
          <a:solidFill>
            <a:srgbClr val="5E5240"/>
          </a:solidFill>
          <a:ln>
            <a:solidFill>
              <a:srgbClr val="5E5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8833735" y="5126937"/>
            <a:ext cx="2506086" cy="4191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8846277" y="3046413"/>
            <a:ext cx="2506086" cy="4191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723900" y="1002253"/>
            <a:ext cx="10744200" cy="593029"/>
          </a:xfrm>
          <a:prstGeom prst="rect">
            <a:avLst/>
          </a:prstGeom>
          <a:solidFill>
            <a:srgbClr val="5E524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2793684" y="1120292"/>
            <a:ext cx="66046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b="1" dirty="0" err="1" smtClean="0">
                <a:solidFill>
                  <a:srgbClr val="5E5240"/>
                </a:solidFill>
              </a:rPr>
              <a:t>진입추천</a:t>
            </a:r>
            <a:r>
              <a:rPr lang="ko-KR" altLang="en-US" b="1" dirty="0" smtClean="0">
                <a:solidFill>
                  <a:srgbClr val="5E5240"/>
                </a:solidFill>
              </a:rPr>
              <a:t> 지역</a:t>
            </a:r>
            <a:r>
              <a:rPr lang="en-US" altLang="ko-KR" b="1" dirty="0" smtClean="0">
                <a:solidFill>
                  <a:srgbClr val="5E5240"/>
                </a:solidFill>
              </a:rPr>
              <a:t>(</a:t>
            </a:r>
            <a:r>
              <a:rPr lang="ko-KR" altLang="en-US" b="1" dirty="0" smtClean="0">
                <a:solidFill>
                  <a:srgbClr val="5E5240"/>
                </a:solidFill>
              </a:rPr>
              <a:t>중랑구 신내동</a:t>
            </a:r>
            <a:r>
              <a:rPr lang="en-US" altLang="ko-KR" b="1" dirty="0" smtClean="0">
                <a:solidFill>
                  <a:srgbClr val="5E5240"/>
                </a:solidFill>
              </a:rPr>
              <a:t>)</a:t>
            </a:r>
            <a:r>
              <a:rPr lang="ko-KR" altLang="en-US" b="1" dirty="0" smtClean="0">
                <a:solidFill>
                  <a:srgbClr val="5E5240"/>
                </a:solidFill>
              </a:rPr>
              <a:t> </a:t>
            </a:r>
            <a:r>
              <a:rPr lang="en-US" altLang="ko-KR" b="1" dirty="0" smtClean="0">
                <a:solidFill>
                  <a:srgbClr val="5E5240"/>
                </a:solidFill>
              </a:rPr>
              <a:t>vs </a:t>
            </a:r>
            <a:r>
              <a:rPr lang="ko-KR" altLang="en-US" b="1" dirty="0" smtClean="0">
                <a:solidFill>
                  <a:srgbClr val="5E5240"/>
                </a:solidFill>
              </a:rPr>
              <a:t>경쟁업체 지역</a:t>
            </a:r>
            <a:r>
              <a:rPr lang="en-US" altLang="ko-KR" b="1" dirty="0" smtClean="0">
                <a:solidFill>
                  <a:srgbClr val="5E5240"/>
                </a:solidFill>
              </a:rPr>
              <a:t>(</a:t>
            </a:r>
            <a:r>
              <a:rPr lang="ko-KR" altLang="en-US" b="1" dirty="0" smtClean="0">
                <a:solidFill>
                  <a:srgbClr val="5E5240"/>
                </a:solidFill>
              </a:rPr>
              <a:t>중랑구 묵동</a:t>
            </a:r>
            <a:r>
              <a:rPr lang="en-US" altLang="ko-KR" b="1" dirty="0" smtClean="0">
                <a:solidFill>
                  <a:srgbClr val="5E5240"/>
                </a:solidFill>
              </a:rPr>
              <a:t>)</a:t>
            </a:r>
            <a:endParaRPr lang="ko-KR" altLang="en-US" b="1" dirty="0">
              <a:solidFill>
                <a:srgbClr val="5E5240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4088" y="5272178"/>
            <a:ext cx="1672089" cy="638434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948839" y="6104209"/>
            <a:ext cx="392928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 dirty="0">
                <a:solidFill>
                  <a:srgbClr val="5E5240"/>
                </a:solidFill>
              </a:rPr>
              <a:t>출처 </a:t>
            </a:r>
            <a:r>
              <a:rPr lang="en-US" altLang="ko-KR" sz="1000" dirty="0">
                <a:solidFill>
                  <a:srgbClr val="5E5240"/>
                </a:solidFill>
              </a:rPr>
              <a:t>: </a:t>
            </a:r>
            <a:r>
              <a:rPr lang="ko-KR" altLang="en-US" sz="1000" dirty="0">
                <a:solidFill>
                  <a:srgbClr val="5E5240"/>
                </a:solidFill>
              </a:rPr>
              <a:t>국내 상가</a:t>
            </a:r>
            <a:r>
              <a:rPr lang="en-US" altLang="ko-KR" sz="1000" dirty="0">
                <a:solidFill>
                  <a:srgbClr val="5E5240"/>
                </a:solidFill>
              </a:rPr>
              <a:t>, </a:t>
            </a:r>
            <a:r>
              <a:rPr lang="ko-KR" altLang="en-US" sz="1000" dirty="0">
                <a:solidFill>
                  <a:srgbClr val="5E5240"/>
                </a:solidFill>
              </a:rPr>
              <a:t>사무실 최다 매물 </a:t>
            </a:r>
            <a:r>
              <a:rPr lang="en-US" altLang="ko-KR" sz="1000" dirty="0">
                <a:solidFill>
                  <a:srgbClr val="5E5240"/>
                </a:solidFill>
              </a:rPr>
              <a:t>- </a:t>
            </a:r>
            <a:r>
              <a:rPr lang="ko-KR" altLang="en-US" sz="1000" dirty="0">
                <a:solidFill>
                  <a:srgbClr val="5E5240"/>
                </a:solidFill>
              </a:rPr>
              <a:t>상업용 부동산 </a:t>
            </a:r>
            <a:r>
              <a:rPr lang="en-US" altLang="ko-KR" sz="1000" dirty="0">
                <a:solidFill>
                  <a:srgbClr val="5E5240"/>
                </a:solidFill>
              </a:rPr>
              <a:t>No.1 </a:t>
            </a:r>
            <a:r>
              <a:rPr lang="ko-KR" altLang="en-US" sz="1000" dirty="0">
                <a:solidFill>
                  <a:srgbClr val="5E5240"/>
                </a:solidFill>
              </a:rPr>
              <a:t>앱 네모</a:t>
            </a:r>
            <a:endParaRPr lang="ko-KR" altLang="en-US" dirty="0">
              <a:solidFill>
                <a:srgbClr val="5E5240"/>
              </a:solidFill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3456" y="2276871"/>
            <a:ext cx="2791490" cy="3494858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723900" y="1733959"/>
            <a:ext cx="7734300" cy="4681355"/>
          </a:xfrm>
          <a:prstGeom prst="rect">
            <a:avLst/>
          </a:prstGeom>
          <a:noFill/>
          <a:ln>
            <a:solidFill>
              <a:srgbClr val="5E5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8626535" y="1752077"/>
            <a:ext cx="2920486" cy="46628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endParaRPr lang="en-US" altLang="ko-KR" b="1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b="1" dirty="0" smtClean="0">
                <a:solidFill>
                  <a:schemeClr val="bg1"/>
                </a:solidFill>
              </a:rPr>
              <a:t>「 진입 </a:t>
            </a:r>
            <a:r>
              <a:rPr lang="ko-KR" altLang="en-US" b="1" dirty="0">
                <a:solidFill>
                  <a:schemeClr val="bg1"/>
                </a:solidFill>
              </a:rPr>
              <a:t>추천 </a:t>
            </a:r>
            <a:r>
              <a:rPr lang="ko-KR" altLang="en-US" b="1" dirty="0" smtClean="0">
                <a:solidFill>
                  <a:schemeClr val="bg1"/>
                </a:solidFill>
              </a:rPr>
              <a:t>지</a:t>
            </a:r>
            <a:r>
              <a:rPr lang="ko-KR" altLang="en-US" b="1" dirty="0">
                <a:solidFill>
                  <a:schemeClr val="bg1"/>
                </a:solidFill>
              </a:rPr>
              <a:t>역</a:t>
            </a:r>
            <a:r>
              <a:rPr lang="ko-KR" altLang="en-US" b="1" dirty="0" smtClean="0">
                <a:solidFill>
                  <a:schemeClr val="bg1"/>
                </a:solidFill>
              </a:rPr>
              <a:t> 」</a:t>
            </a:r>
            <a:endParaRPr lang="en-US" altLang="ko-KR" b="1" dirty="0" smtClean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b="1" dirty="0" smtClean="0">
                <a:solidFill>
                  <a:schemeClr val="bg1"/>
                </a:solidFill>
              </a:rPr>
              <a:t>중랑구 신내동</a:t>
            </a:r>
            <a:endParaRPr lang="en-US" altLang="ko-KR" b="1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chemeClr val="bg1"/>
                </a:solidFill>
              </a:rPr>
              <a:t>평균 유동 인구 </a:t>
            </a:r>
            <a:r>
              <a:rPr lang="en-US" altLang="ko-KR" b="1" dirty="0">
                <a:solidFill>
                  <a:schemeClr val="bg1"/>
                </a:solidFill>
              </a:rPr>
              <a:t>11% </a:t>
            </a:r>
            <a:r>
              <a:rPr lang="ko-KR" altLang="en-US" b="1" dirty="0">
                <a:solidFill>
                  <a:schemeClr val="bg1"/>
                </a:solidFill>
              </a:rPr>
              <a:t>▲</a:t>
            </a:r>
            <a:endParaRPr lang="en-US" altLang="ko-KR" b="1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b="1" dirty="0" smtClean="0">
                <a:solidFill>
                  <a:schemeClr val="bg1"/>
                </a:solidFill>
              </a:rPr>
              <a:t>평균 권리금 </a:t>
            </a:r>
            <a:r>
              <a:rPr lang="en-US" altLang="ko-KR" b="1" dirty="0" smtClean="0">
                <a:solidFill>
                  <a:schemeClr val="bg1"/>
                </a:solidFill>
              </a:rPr>
              <a:t>X</a:t>
            </a:r>
          </a:p>
          <a:p>
            <a:pPr algn="ctr">
              <a:lnSpc>
                <a:spcPct val="150000"/>
              </a:lnSpc>
            </a:pPr>
            <a:endParaRPr lang="en-US" altLang="ko-KR" b="1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b="1" dirty="0" smtClean="0">
                <a:solidFill>
                  <a:schemeClr val="bg1"/>
                </a:solidFill>
              </a:rPr>
              <a:t>「 경쟁 업</a:t>
            </a:r>
            <a:r>
              <a:rPr lang="ko-KR" altLang="en-US" b="1" dirty="0">
                <a:solidFill>
                  <a:schemeClr val="bg1"/>
                </a:solidFill>
              </a:rPr>
              <a:t>체</a:t>
            </a:r>
            <a:r>
              <a:rPr lang="ko-KR" altLang="en-US" b="1" dirty="0" smtClean="0">
                <a:solidFill>
                  <a:schemeClr val="bg1"/>
                </a:solidFill>
              </a:rPr>
              <a:t> 지</a:t>
            </a:r>
            <a:r>
              <a:rPr lang="ko-KR" altLang="en-US" b="1" dirty="0">
                <a:solidFill>
                  <a:schemeClr val="bg1"/>
                </a:solidFill>
              </a:rPr>
              <a:t>역</a:t>
            </a:r>
            <a:r>
              <a:rPr lang="ko-KR" altLang="en-US" b="1" dirty="0" smtClean="0">
                <a:solidFill>
                  <a:schemeClr val="bg1"/>
                </a:solidFill>
              </a:rPr>
              <a:t> 」</a:t>
            </a:r>
            <a:endParaRPr lang="en-US" altLang="ko-KR" b="1" dirty="0" smtClean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b="1" dirty="0" smtClean="0">
                <a:solidFill>
                  <a:schemeClr val="bg1"/>
                </a:solidFill>
              </a:rPr>
              <a:t>중랑구 묵동</a:t>
            </a:r>
            <a:endParaRPr lang="en-US" altLang="ko-KR" b="1" dirty="0" smtClean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b="1" dirty="0" smtClean="0">
                <a:solidFill>
                  <a:schemeClr val="bg1"/>
                </a:solidFill>
              </a:rPr>
              <a:t>평균유동인구 </a:t>
            </a:r>
            <a:r>
              <a:rPr lang="en-US" altLang="ko-KR" b="1" dirty="0" smtClean="0">
                <a:solidFill>
                  <a:schemeClr val="bg1"/>
                </a:solidFill>
              </a:rPr>
              <a:t>0.6%</a:t>
            </a:r>
            <a:r>
              <a:rPr lang="ko-KR" altLang="en-US" b="1" dirty="0">
                <a:solidFill>
                  <a:schemeClr val="bg1"/>
                </a:solidFill>
              </a:rPr>
              <a:t> </a:t>
            </a:r>
            <a:r>
              <a:rPr lang="ko-KR" altLang="en-US" b="1" dirty="0" smtClean="0">
                <a:solidFill>
                  <a:schemeClr val="bg1"/>
                </a:solidFill>
              </a:rPr>
              <a:t>▲</a:t>
            </a:r>
            <a:endParaRPr lang="en-US" altLang="ko-KR" b="1" dirty="0" smtClean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b="1" dirty="0" smtClean="0">
                <a:solidFill>
                  <a:schemeClr val="bg1"/>
                </a:solidFill>
              </a:rPr>
              <a:t>평균 권리금 </a:t>
            </a:r>
            <a:r>
              <a:rPr lang="en-US" altLang="ko-KR" b="1" dirty="0" smtClean="0">
                <a:solidFill>
                  <a:schemeClr val="bg1"/>
                </a:solidFill>
              </a:rPr>
              <a:t>1,114</a:t>
            </a:r>
            <a:r>
              <a:rPr lang="ko-KR" altLang="en-US" b="1" dirty="0" smtClean="0">
                <a:solidFill>
                  <a:schemeClr val="bg1"/>
                </a:solidFill>
              </a:rPr>
              <a:t>만원</a:t>
            </a:r>
            <a:endParaRPr lang="en-US" altLang="ko-KR" b="1" dirty="0" smtClean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endParaRPr lang="en-US" altLang="ko-KR" b="1" dirty="0" smtClean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471" y="2304597"/>
            <a:ext cx="2317243" cy="3494858"/>
          </a:xfrm>
          <a:prstGeom prst="rect">
            <a:avLst/>
          </a:prstGeom>
        </p:spPr>
      </p:pic>
      <p:sp>
        <p:nvSpPr>
          <p:cNvPr id="17" name="제목 1"/>
          <p:cNvSpPr txBox="1">
            <a:spLocks/>
          </p:cNvSpPr>
          <p:nvPr/>
        </p:nvSpPr>
        <p:spPr>
          <a:xfrm>
            <a:off x="723900" y="291053"/>
            <a:ext cx="3877640" cy="711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 smtClean="0">
                <a:solidFill>
                  <a:srgbClr val="5E5240"/>
                </a:solidFill>
              </a:rPr>
              <a:t>5. </a:t>
            </a:r>
            <a:r>
              <a:rPr lang="ko-KR" altLang="en-US" sz="2400" b="1" dirty="0" smtClean="0">
                <a:solidFill>
                  <a:srgbClr val="5E5240"/>
                </a:solidFill>
              </a:rPr>
              <a:t>분석 결과 </a:t>
            </a:r>
            <a:r>
              <a:rPr lang="ko-KR" altLang="en-US" sz="1800" dirty="0" smtClean="0">
                <a:solidFill>
                  <a:srgbClr val="5E5240"/>
                </a:solidFill>
              </a:rPr>
              <a:t>진입 추천 지역</a:t>
            </a:r>
            <a:endParaRPr lang="ko-KR" altLang="en-US" sz="1800" b="1" dirty="0">
              <a:solidFill>
                <a:srgbClr val="5E5240"/>
              </a:solidFill>
            </a:endParaRPr>
          </a:p>
        </p:txBody>
      </p:sp>
      <p:cxnSp>
        <p:nvCxnSpPr>
          <p:cNvPr id="25" name="직선 연결선 24"/>
          <p:cNvCxnSpPr/>
          <p:nvPr/>
        </p:nvCxnSpPr>
        <p:spPr>
          <a:xfrm>
            <a:off x="4270092" y="646653"/>
            <a:ext cx="7198008" cy="0"/>
          </a:xfrm>
          <a:prstGeom prst="line">
            <a:avLst/>
          </a:prstGeom>
          <a:ln w="34925">
            <a:solidFill>
              <a:srgbClr val="5E524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0089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723900" y="1733959"/>
            <a:ext cx="7734300" cy="4681355"/>
          </a:xfrm>
          <a:prstGeom prst="rect">
            <a:avLst/>
          </a:prstGeom>
          <a:noFill/>
          <a:ln>
            <a:solidFill>
              <a:srgbClr val="5E5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723900" y="1002253"/>
            <a:ext cx="10744200" cy="593029"/>
          </a:xfrm>
          <a:prstGeom prst="rect">
            <a:avLst/>
          </a:prstGeom>
          <a:solidFill>
            <a:srgbClr val="5E524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8705457" y="1733959"/>
            <a:ext cx="2762643" cy="4681355"/>
          </a:xfrm>
          <a:prstGeom prst="rect">
            <a:avLst/>
          </a:prstGeom>
          <a:solidFill>
            <a:srgbClr val="5E5240"/>
          </a:solidFill>
          <a:ln>
            <a:solidFill>
              <a:srgbClr val="5E5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8626535" y="1950881"/>
            <a:ext cx="2920486" cy="38318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endParaRPr lang="en-US" altLang="ko-KR" b="1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b="1" dirty="0" smtClean="0">
                <a:solidFill>
                  <a:schemeClr val="bg1"/>
                </a:solidFill>
              </a:rPr>
              <a:t>페르소나 요청사항</a:t>
            </a:r>
            <a:endParaRPr lang="en-US" altLang="ko-KR" b="1" dirty="0" smtClean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endParaRPr lang="en-US" altLang="ko-KR" b="1" dirty="0" smtClean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b="1" dirty="0" smtClean="0">
                <a:solidFill>
                  <a:schemeClr val="bg1"/>
                </a:solidFill>
              </a:rPr>
              <a:t>동네에 같은 브랜드가 존재하면 안된다</a:t>
            </a:r>
            <a:r>
              <a:rPr lang="en-US" altLang="ko-KR" b="1" dirty="0" smtClean="0">
                <a:solidFill>
                  <a:schemeClr val="bg1"/>
                </a:solidFill>
              </a:rPr>
              <a:t>.</a:t>
            </a:r>
          </a:p>
          <a:p>
            <a:pPr algn="ctr">
              <a:lnSpc>
                <a:spcPct val="150000"/>
              </a:lnSpc>
            </a:pPr>
            <a:endParaRPr lang="en-US" altLang="ko-KR" b="1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b="1" dirty="0" smtClean="0">
                <a:solidFill>
                  <a:schemeClr val="bg1"/>
                </a:solidFill>
              </a:rPr>
              <a:t>철인</a:t>
            </a:r>
            <a:r>
              <a:rPr lang="en-US" altLang="ko-KR" b="1" dirty="0" smtClean="0">
                <a:solidFill>
                  <a:schemeClr val="bg1"/>
                </a:solidFill>
              </a:rPr>
              <a:t>7</a:t>
            </a:r>
            <a:r>
              <a:rPr lang="ko-KR" altLang="en-US" b="1" dirty="0" err="1" smtClean="0">
                <a:solidFill>
                  <a:schemeClr val="bg1"/>
                </a:solidFill>
              </a:rPr>
              <a:t>호치킨</a:t>
            </a:r>
            <a:r>
              <a:rPr lang="ko-KR" altLang="en-US" b="1" dirty="0" smtClean="0">
                <a:solidFill>
                  <a:schemeClr val="bg1"/>
                </a:solidFill>
              </a:rPr>
              <a:t> 홈페이지 검색 결과 아직 중랑구 지역에 없는 것으로 확인된다</a:t>
            </a:r>
            <a:r>
              <a:rPr lang="en-US" altLang="ko-KR" b="1" dirty="0" smtClean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786" y="2057661"/>
            <a:ext cx="7150527" cy="3874670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948839" y="6104209"/>
            <a:ext cx="392928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 dirty="0">
                <a:solidFill>
                  <a:srgbClr val="5E5240"/>
                </a:solidFill>
              </a:rPr>
              <a:t>출처 </a:t>
            </a:r>
            <a:r>
              <a:rPr lang="en-US" altLang="ko-KR" sz="1000" dirty="0">
                <a:solidFill>
                  <a:srgbClr val="5E5240"/>
                </a:solidFill>
              </a:rPr>
              <a:t>: </a:t>
            </a:r>
            <a:r>
              <a:rPr lang="ko-KR" altLang="en-US" sz="1000" dirty="0">
                <a:solidFill>
                  <a:srgbClr val="5E5240"/>
                </a:solidFill>
              </a:rPr>
              <a:t>국내 상가</a:t>
            </a:r>
            <a:r>
              <a:rPr lang="en-US" altLang="ko-KR" sz="1000" dirty="0">
                <a:solidFill>
                  <a:srgbClr val="5E5240"/>
                </a:solidFill>
              </a:rPr>
              <a:t>, </a:t>
            </a:r>
            <a:r>
              <a:rPr lang="ko-KR" altLang="en-US" sz="1000" dirty="0">
                <a:solidFill>
                  <a:srgbClr val="5E5240"/>
                </a:solidFill>
              </a:rPr>
              <a:t>사무실 최다 매물 </a:t>
            </a:r>
            <a:r>
              <a:rPr lang="en-US" altLang="ko-KR" sz="1000" dirty="0">
                <a:solidFill>
                  <a:srgbClr val="5E5240"/>
                </a:solidFill>
              </a:rPr>
              <a:t>- </a:t>
            </a:r>
            <a:r>
              <a:rPr lang="ko-KR" altLang="en-US" sz="1000" dirty="0">
                <a:solidFill>
                  <a:srgbClr val="5E5240"/>
                </a:solidFill>
              </a:rPr>
              <a:t>상업용 부동산 </a:t>
            </a:r>
            <a:r>
              <a:rPr lang="en-US" altLang="ko-KR" sz="1000" dirty="0">
                <a:solidFill>
                  <a:srgbClr val="5E5240"/>
                </a:solidFill>
              </a:rPr>
              <a:t>No.1 </a:t>
            </a:r>
            <a:r>
              <a:rPr lang="ko-KR" altLang="en-US" sz="1000" dirty="0">
                <a:solidFill>
                  <a:srgbClr val="5E5240"/>
                </a:solidFill>
              </a:rPr>
              <a:t>앱 네모</a:t>
            </a:r>
            <a:endParaRPr lang="ko-KR" altLang="en-US" dirty="0">
              <a:solidFill>
                <a:srgbClr val="5E5240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3837239" y="1120292"/>
            <a:ext cx="45175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b="1" dirty="0">
                <a:solidFill>
                  <a:srgbClr val="5E5240"/>
                </a:solidFill>
              </a:rPr>
              <a:t>최종 진입 지역 신내동 매장중복여부 확인</a:t>
            </a:r>
          </a:p>
        </p:txBody>
      </p:sp>
      <p:sp>
        <p:nvSpPr>
          <p:cNvPr id="17" name="제목 1"/>
          <p:cNvSpPr txBox="1">
            <a:spLocks/>
          </p:cNvSpPr>
          <p:nvPr/>
        </p:nvSpPr>
        <p:spPr>
          <a:xfrm>
            <a:off x="723900" y="291053"/>
            <a:ext cx="3877640" cy="711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 smtClean="0">
                <a:solidFill>
                  <a:srgbClr val="5E5240"/>
                </a:solidFill>
              </a:rPr>
              <a:t>5. </a:t>
            </a:r>
            <a:r>
              <a:rPr lang="ko-KR" altLang="en-US" sz="2400" b="1" dirty="0" smtClean="0">
                <a:solidFill>
                  <a:srgbClr val="5E5240"/>
                </a:solidFill>
              </a:rPr>
              <a:t>분석 결과 </a:t>
            </a:r>
            <a:r>
              <a:rPr lang="ko-KR" altLang="en-US" sz="1800" dirty="0">
                <a:solidFill>
                  <a:srgbClr val="5E5240"/>
                </a:solidFill>
              </a:rPr>
              <a:t>진입 추천 지역</a:t>
            </a:r>
            <a:endParaRPr lang="ko-KR" altLang="en-US" sz="1800" b="1" dirty="0">
              <a:solidFill>
                <a:srgbClr val="5E5240"/>
              </a:solidFill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4270092" y="646653"/>
            <a:ext cx="7198008" cy="0"/>
          </a:xfrm>
          <a:prstGeom prst="line">
            <a:avLst/>
          </a:prstGeom>
          <a:ln w="34925">
            <a:solidFill>
              <a:srgbClr val="5E524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9474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/>
          <p:cNvSpPr txBox="1">
            <a:spLocks/>
          </p:cNvSpPr>
          <p:nvPr/>
        </p:nvSpPr>
        <p:spPr>
          <a:xfrm>
            <a:off x="677355" y="291053"/>
            <a:ext cx="7207217" cy="711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>
                <a:solidFill>
                  <a:srgbClr val="5E5240"/>
                </a:solidFill>
              </a:rPr>
              <a:t>1</a:t>
            </a:r>
            <a:r>
              <a:rPr lang="en-US" altLang="ko-KR" sz="2400" b="1" dirty="0" smtClean="0">
                <a:solidFill>
                  <a:srgbClr val="5E5240"/>
                </a:solidFill>
              </a:rPr>
              <a:t>. </a:t>
            </a:r>
            <a:r>
              <a:rPr lang="ko-KR" altLang="en-US" sz="2400" b="1" dirty="0">
                <a:solidFill>
                  <a:srgbClr val="5E5240"/>
                </a:solidFill>
              </a:rPr>
              <a:t>페르소나 </a:t>
            </a:r>
            <a:r>
              <a:rPr lang="ko-KR" altLang="en-US" sz="2400" b="1" dirty="0" smtClean="0">
                <a:solidFill>
                  <a:srgbClr val="5E5240"/>
                </a:solidFill>
              </a:rPr>
              <a:t>소개</a:t>
            </a:r>
            <a:r>
              <a:rPr lang="ko-KR" altLang="en-US" sz="1800" b="1" dirty="0" smtClean="0">
                <a:solidFill>
                  <a:srgbClr val="5E5240"/>
                </a:solidFill>
              </a:rPr>
              <a:t> </a:t>
            </a:r>
            <a:endParaRPr lang="ko-KR" altLang="en-US" sz="1800" b="1" dirty="0">
              <a:solidFill>
                <a:srgbClr val="5E5240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23900" y="1223493"/>
            <a:ext cx="10744200" cy="5273990"/>
          </a:xfrm>
          <a:prstGeom prst="rect">
            <a:avLst/>
          </a:prstGeom>
          <a:noFill/>
          <a:ln>
            <a:solidFill>
              <a:srgbClr val="5E5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1256023" y="959555"/>
            <a:ext cx="3944627" cy="528097"/>
          </a:xfrm>
          <a:prstGeom prst="rect">
            <a:avLst/>
          </a:prstGeom>
          <a:solidFill>
            <a:schemeClr val="bg1"/>
          </a:solidFill>
          <a:ln>
            <a:solidFill>
              <a:srgbClr val="5E5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페르소나</a:t>
            </a:r>
            <a:endParaRPr lang="ko-KR" altLang="en-US" dirty="0"/>
          </a:p>
        </p:txBody>
      </p:sp>
      <p:sp>
        <p:nvSpPr>
          <p:cNvPr id="29" name="직사각형 28"/>
          <p:cNvSpPr/>
          <p:nvPr/>
        </p:nvSpPr>
        <p:spPr>
          <a:xfrm>
            <a:off x="1256023" y="1593920"/>
            <a:ext cx="3474598" cy="4719290"/>
          </a:xfrm>
          <a:prstGeom prst="rect">
            <a:avLst/>
          </a:prstGeom>
          <a:solidFill>
            <a:schemeClr val="bg1"/>
          </a:solidFill>
          <a:ln>
            <a:solidFill>
              <a:srgbClr val="5E5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6609727" y="1795540"/>
            <a:ext cx="31649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smtClean="0">
                <a:solidFill>
                  <a:srgbClr val="5E5240"/>
                </a:solidFill>
              </a:rPr>
              <a:t>입지 조건 요청사항</a:t>
            </a:r>
            <a:endParaRPr lang="en-US" altLang="ko-KR" sz="2000" b="1" dirty="0" smtClean="0">
              <a:solidFill>
                <a:srgbClr val="5E5240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5454535" y="1593920"/>
            <a:ext cx="5494034" cy="4719290"/>
          </a:xfrm>
          <a:prstGeom prst="rect">
            <a:avLst/>
          </a:prstGeom>
          <a:noFill/>
          <a:ln>
            <a:solidFill>
              <a:srgbClr val="5E5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5544020" y="2575566"/>
            <a:ext cx="531506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ko-KR" altLang="en-US" dirty="0" smtClean="0">
                <a:solidFill>
                  <a:srgbClr val="5E5240"/>
                </a:solidFill>
              </a:rPr>
              <a:t>경쟁업체 </a:t>
            </a:r>
            <a:r>
              <a:rPr lang="ko-KR" altLang="en-US" dirty="0">
                <a:solidFill>
                  <a:srgbClr val="5E5240"/>
                </a:solidFill>
              </a:rPr>
              <a:t>평가점수가 </a:t>
            </a:r>
            <a:r>
              <a:rPr lang="ko-KR" altLang="en-US" dirty="0" smtClean="0">
                <a:solidFill>
                  <a:srgbClr val="5E5240"/>
                </a:solidFill>
              </a:rPr>
              <a:t>비교적 낮고</a:t>
            </a:r>
            <a:r>
              <a:rPr lang="en-US" altLang="ko-KR" dirty="0" smtClean="0">
                <a:solidFill>
                  <a:srgbClr val="5E5240"/>
                </a:solidFill>
              </a:rPr>
              <a:t/>
            </a:r>
            <a:br>
              <a:rPr lang="en-US" altLang="ko-KR" dirty="0" smtClean="0">
                <a:solidFill>
                  <a:srgbClr val="5E5240"/>
                </a:solidFill>
              </a:rPr>
            </a:br>
            <a:r>
              <a:rPr lang="ko-KR" altLang="en-US" dirty="0" smtClean="0">
                <a:solidFill>
                  <a:srgbClr val="5E5240"/>
                </a:solidFill>
              </a:rPr>
              <a:t>강력한 경쟁업체가 없는 곳</a:t>
            </a:r>
            <a:r>
              <a:rPr lang="en-US" altLang="ko-KR" dirty="0" smtClean="0">
                <a:solidFill>
                  <a:srgbClr val="5E5240"/>
                </a:solidFill>
              </a:rPr>
              <a:t/>
            </a:r>
            <a:br>
              <a:rPr lang="en-US" altLang="ko-KR" dirty="0" smtClean="0">
                <a:solidFill>
                  <a:srgbClr val="5E5240"/>
                </a:solidFill>
              </a:rPr>
            </a:br>
            <a:r>
              <a:rPr lang="en-US" altLang="ko-KR" dirty="0" smtClean="0">
                <a:solidFill>
                  <a:srgbClr val="5E5240"/>
                </a:solidFill>
              </a:rPr>
              <a:t/>
            </a:r>
            <a:br>
              <a:rPr lang="en-US" altLang="ko-KR" dirty="0" smtClean="0">
                <a:solidFill>
                  <a:srgbClr val="5E5240"/>
                </a:solidFill>
              </a:rPr>
            </a:br>
            <a:endParaRPr lang="en-US" altLang="ko-KR" dirty="0" smtClean="0">
              <a:solidFill>
                <a:srgbClr val="5E5240"/>
              </a:solidFill>
            </a:endParaRPr>
          </a:p>
          <a:p>
            <a:pPr marL="457200" indent="-457200">
              <a:buAutoNum type="arabicPeriod"/>
            </a:pPr>
            <a:r>
              <a:rPr lang="ko-KR" altLang="en-US" dirty="0" smtClean="0">
                <a:solidFill>
                  <a:srgbClr val="5E5240"/>
                </a:solidFill>
              </a:rPr>
              <a:t>반드시 같은 브랜드가 없는 곳</a:t>
            </a:r>
            <a:r>
              <a:rPr lang="en-US" altLang="ko-KR" dirty="0" smtClean="0">
                <a:solidFill>
                  <a:srgbClr val="5E5240"/>
                </a:solidFill>
              </a:rPr>
              <a:t>(</a:t>
            </a:r>
            <a:r>
              <a:rPr lang="ko-KR" altLang="en-US" dirty="0" smtClean="0">
                <a:solidFill>
                  <a:srgbClr val="5E5240"/>
                </a:solidFill>
              </a:rPr>
              <a:t>단위</a:t>
            </a:r>
            <a:r>
              <a:rPr lang="en-US" altLang="ko-KR" dirty="0" smtClean="0">
                <a:solidFill>
                  <a:srgbClr val="5E5240"/>
                </a:solidFill>
              </a:rPr>
              <a:t>:</a:t>
            </a:r>
            <a:r>
              <a:rPr lang="ko-KR" altLang="en-US" dirty="0" smtClean="0">
                <a:solidFill>
                  <a:srgbClr val="5E5240"/>
                </a:solidFill>
              </a:rPr>
              <a:t>구</a:t>
            </a:r>
            <a:r>
              <a:rPr lang="en-US" altLang="ko-KR" dirty="0" smtClean="0">
                <a:solidFill>
                  <a:srgbClr val="5E5240"/>
                </a:solidFill>
              </a:rPr>
              <a:t>)</a:t>
            </a:r>
            <a:br>
              <a:rPr lang="en-US" altLang="ko-KR" dirty="0" smtClean="0">
                <a:solidFill>
                  <a:srgbClr val="5E5240"/>
                </a:solidFill>
              </a:rPr>
            </a:br>
            <a:r>
              <a:rPr lang="en-US" altLang="ko-KR" dirty="0" smtClean="0">
                <a:solidFill>
                  <a:srgbClr val="5E5240"/>
                </a:solidFill>
              </a:rPr>
              <a:t/>
            </a:r>
            <a:br>
              <a:rPr lang="en-US" altLang="ko-KR" dirty="0" smtClean="0">
                <a:solidFill>
                  <a:srgbClr val="5E5240"/>
                </a:solidFill>
              </a:rPr>
            </a:br>
            <a:endParaRPr lang="en-US" altLang="ko-KR" dirty="0" smtClean="0">
              <a:solidFill>
                <a:srgbClr val="5E5240"/>
              </a:solidFill>
            </a:endParaRPr>
          </a:p>
          <a:p>
            <a:pPr marL="457200" indent="-457200">
              <a:buAutoNum type="arabicPeriod"/>
            </a:pPr>
            <a:r>
              <a:rPr lang="ko-KR" altLang="en-US" dirty="0" smtClean="0">
                <a:solidFill>
                  <a:srgbClr val="5E5240"/>
                </a:solidFill>
              </a:rPr>
              <a:t>유동인구 수 성장률이 상승 하고 있는 곳</a:t>
            </a:r>
            <a:r>
              <a:rPr lang="en-US" altLang="ko-KR" dirty="0" smtClean="0">
                <a:solidFill>
                  <a:srgbClr val="5E5240"/>
                </a:solidFill>
              </a:rPr>
              <a:t/>
            </a:r>
            <a:br>
              <a:rPr lang="en-US" altLang="ko-KR" dirty="0" smtClean="0">
                <a:solidFill>
                  <a:srgbClr val="5E5240"/>
                </a:solidFill>
              </a:rPr>
            </a:br>
            <a:r>
              <a:rPr lang="en-US" altLang="ko-KR" dirty="0" smtClean="0">
                <a:solidFill>
                  <a:srgbClr val="5E5240"/>
                </a:solidFill>
              </a:rPr>
              <a:t/>
            </a:r>
            <a:br>
              <a:rPr lang="en-US" altLang="ko-KR" dirty="0" smtClean="0">
                <a:solidFill>
                  <a:srgbClr val="5E5240"/>
                </a:solidFill>
              </a:rPr>
            </a:br>
            <a:endParaRPr lang="en-US" altLang="ko-KR" dirty="0" smtClean="0">
              <a:solidFill>
                <a:srgbClr val="5E5240"/>
              </a:solidFill>
            </a:endParaRPr>
          </a:p>
          <a:p>
            <a:pPr marL="457200" indent="-457200">
              <a:buAutoNum type="arabicPeriod"/>
            </a:pPr>
            <a:r>
              <a:rPr lang="ko-KR" altLang="en-US" dirty="0" smtClean="0">
                <a:solidFill>
                  <a:srgbClr val="5E5240"/>
                </a:solidFill>
              </a:rPr>
              <a:t>자동차로 </a:t>
            </a:r>
            <a:r>
              <a:rPr lang="en-US" altLang="ko-KR" dirty="0" smtClean="0">
                <a:solidFill>
                  <a:srgbClr val="5E5240"/>
                </a:solidFill>
              </a:rPr>
              <a:t>1</a:t>
            </a:r>
            <a:r>
              <a:rPr lang="ko-KR" altLang="en-US" dirty="0" smtClean="0">
                <a:solidFill>
                  <a:srgbClr val="5E5240"/>
                </a:solidFill>
              </a:rPr>
              <a:t>시간 이내 거리에 있어야 함</a:t>
            </a:r>
            <a:endParaRPr lang="en-US" altLang="ko-KR" dirty="0" smtClean="0">
              <a:solidFill>
                <a:srgbClr val="5E5240"/>
              </a:solidFill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3295650" y="646653"/>
            <a:ext cx="8220790" cy="0"/>
          </a:xfrm>
          <a:prstGeom prst="line">
            <a:avLst/>
          </a:prstGeom>
          <a:ln w="34925">
            <a:solidFill>
              <a:srgbClr val="5E524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개체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62466094"/>
              </p:ext>
            </p:extLst>
          </p:nvPr>
        </p:nvGraphicFramePr>
        <p:xfrm>
          <a:off x="1351340" y="1708892"/>
          <a:ext cx="3257981" cy="45561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6" r:id="rId4" imgW="4494960" imgH="6285600" progId="">
                  <p:embed/>
                </p:oleObj>
              </mc:Choice>
              <mc:Fallback>
                <p:oleObj r:id="rId4" imgW="4494960" imgH="628560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351340" y="1708892"/>
                        <a:ext cx="3257981" cy="45561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94768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/>
        </p:nvSpPr>
        <p:spPr>
          <a:xfrm>
            <a:off x="8610598" y="4614048"/>
            <a:ext cx="2857501" cy="829813"/>
          </a:xfrm>
          <a:prstGeom prst="rect">
            <a:avLst/>
          </a:prstGeom>
          <a:solidFill>
            <a:srgbClr val="C00000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723900" y="1733959"/>
            <a:ext cx="7734300" cy="4681355"/>
          </a:xfrm>
          <a:prstGeom prst="rect">
            <a:avLst/>
          </a:prstGeom>
          <a:noFill/>
          <a:ln>
            <a:solidFill>
              <a:srgbClr val="5E5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723900" y="1002253"/>
            <a:ext cx="10744200" cy="593029"/>
          </a:xfrm>
          <a:prstGeom prst="rect">
            <a:avLst/>
          </a:prstGeom>
          <a:solidFill>
            <a:srgbClr val="5E524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4570626" y="1120292"/>
            <a:ext cx="30508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 smtClean="0">
                <a:solidFill>
                  <a:srgbClr val="885124"/>
                </a:solidFill>
              </a:rPr>
              <a:t>신내동 최종 입점 매장 후보</a:t>
            </a:r>
            <a:endParaRPr lang="ko-KR" altLang="en-US" dirty="0">
              <a:solidFill>
                <a:srgbClr val="885124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5479" y="1962673"/>
            <a:ext cx="1748618" cy="384410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4738" y="1962672"/>
            <a:ext cx="2281875" cy="3925073"/>
          </a:xfrm>
          <a:prstGeom prst="rect">
            <a:avLst/>
          </a:prstGeom>
        </p:spPr>
      </p:pic>
      <p:cxnSp>
        <p:nvCxnSpPr>
          <p:cNvPr id="13" name="직선 연결선 12"/>
          <p:cNvCxnSpPr/>
          <p:nvPr/>
        </p:nvCxnSpPr>
        <p:spPr>
          <a:xfrm>
            <a:off x="4455886" y="646653"/>
            <a:ext cx="7060554" cy="0"/>
          </a:xfrm>
          <a:prstGeom prst="line">
            <a:avLst/>
          </a:prstGeom>
          <a:ln w="34925">
            <a:solidFill>
              <a:srgbClr val="5E524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제목 1"/>
          <p:cNvSpPr txBox="1">
            <a:spLocks/>
          </p:cNvSpPr>
          <p:nvPr/>
        </p:nvSpPr>
        <p:spPr>
          <a:xfrm>
            <a:off x="723900" y="291053"/>
            <a:ext cx="3877640" cy="711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>
                <a:solidFill>
                  <a:srgbClr val="5E5240"/>
                </a:solidFill>
              </a:rPr>
              <a:t>5</a:t>
            </a:r>
            <a:r>
              <a:rPr lang="en-US" altLang="ko-KR" sz="2400" b="1" dirty="0" smtClean="0">
                <a:solidFill>
                  <a:srgbClr val="5E5240"/>
                </a:solidFill>
              </a:rPr>
              <a:t>. </a:t>
            </a:r>
            <a:r>
              <a:rPr lang="ko-KR" altLang="en-US" sz="2400" b="1" dirty="0" smtClean="0">
                <a:solidFill>
                  <a:srgbClr val="5E5240"/>
                </a:solidFill>
              </a:rPr>
              <a:t>분석 결과 </a:t>
            </a:r>
            <a:r>
              <a:rPr lang="ko-KR" altLang="en-US" sz="1800" dirty="0" smtClean="0">
                <a:solidFill>
                  <a:srgbClr val="5E5240"/>
                </a:solidFill>
              </a:rPr>
              <a:t>진입 추천 지역 </a:t>
            </a:r>
            <a:endParaRPr lang="ko-KR" altLang="en-US" sz="1800" b="1" dirty="0">
              <a:solidFill>
                <a:srgbClr val="5E5240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948839" y="6104209"/>
            <a:ext cx="392928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 dirty="0">
                <a:solidFill>
                  <a:srgbClr val="5E5240"/>
                </a:solidFill>
              </a:rPr>
              <a:t>출처 </a:t>
            </a:r>
            <a:r>
              <a:rPr lang="en-US" altLang="ko-KR" sz="1000" dirty="0">
                <a:solidFill>
                  <a:srgbClr val="5E5240"/>
                </a:solidFill>
              </a:rPr>
              <a:t>: </a:t>
            </a:r>
            <a:r>
              <a:rPr lang="ko-KR" altLang="en-US" sz="1000" dirty="0">
                <a:solidFill>
                  <a:srgbClr val="5E5240"/>
                </a:solidFill>
              </a:rPr>
              <a:t>국내 상가</a:t>
            </a:r>
            <a:r>
              <a:rPr lang="en-US" altLang="ko-KR" sz="1000" dirty="0">
                <a:solidFill>
                  <a:srgbClr val="5E5240"/>
                </a:solidFill>
              </a:rPr>
              <a:t>, </a:t>
            </a:r>
            <a:r>
              <a:rPr lang="ko-KR" altLang="en-US" sz="1000" dirty="0">
                <a:solidFill>
                  <a:srgbClr val="5E5240"/>
                </a:solidFill>
              </a:rPr>
              <a:t>사무실 최다 매물 </a:t>
            </a:r>
            <a:r>
              <a:rPr lang="en-US" altLang="ko-KR" sz="1000" dirty="0">
                <a:solidFill>
                  <a:srgbClr val="5E5240"/>
                </a:solidFill>
              </a:rPr>
              <a:t>- </a:t>
            </a:r>
            <a:r>
              <a:rPr lang="ko-KR" altLang="en-US" sz="1000" dirty="0">
                <a:solidFill>
                  <a:srgbClr val="5E5240"/>
                </a:solidFill>
              </a:rPr>
              <a:t>상업용 부동산 </a:t>
            </a:r>
            <a:r>
              <a:rPr lang="en-US" altLang="ko-KR" sz="1000" dirty="0">
                <a:solidFill>
                  <a:srgbClr val="5E5240"/>
                </a:solidFill>
              </a:rPr>
              <a:t>No.1 </a:t>
            </a:r>
            <a:r>
              <a:rPr lang="ko-KR" altLang="en-US" sz="1000" dirty="0">
                <a:solidFill>
                  <a:srgbClr val="5E5240"/>
                </a:solidFill>
              </a:rPr>
              <a:t>앱 네모</a:t>
            </a:r>
            <a:endParaRPr lang="ko-KR" altLang="en-US" dirty="0">
              <a:solidFill>
                <a:srgbClr val="5E5240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8610599" y="1733959"/>
            <a:ext cx="2857501" cy="593029"/>
          </a:xfrm>
          <a:prstGeom prst="rect">
            <a:avLst/>
          </a:prstGeom>
          <a:solidFill>
            <a:srgbClr val="5E524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9021500" y="1845807"/>
            <a:ext cx="20457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b="1" dirty="0" smtClean="0">
                <a:solidFill>
                  <a:srgbClr val="5E5240"/>
                </a:solidFill>
              </a:rPr>
              <a:t>예상 월 수익 계산</a:t>
            </a:r>
            <a:endParaRPr lang="ko-KR" altLang="en-US" b="1" dirty="0">
              <a:solidFill>
                <a:srgbClr val="5E5240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8667277" y="2451593"/>
            <a:ext cx="2877022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b="1" dirty="0" smtClean="0">
                <a:solidFill>
                  <a:srgbClr val="0038A8"/>
                </a:solidFill>
              </a:rPr>
              <a:t>월 </a:t>
            </a:r>
            <a:r>
              <a:rPr lang="ko-KR" altLang="en-US" b="1" dirty="0">
                <a:solidFill>
                  <a:srgbClr val="0038A8"/>
                </a:solidFill>
              </a:rPr>
              <a:t>매출 </a:t>
            </a:r>
            <a:r>
              <a:rPr lang="en-US" altLang="ko-KR" b="1" dirty="0" smtClean="0">
                <a:solidFill>
                  <a:srgbClr val="0038A8"/>
                </a:solidFill>
              </a:rPr>
              <a:t>: 2800</a:t>
            </a:r>
            <a:r>
              <a:rPr lang="ko-KR" altLang="en-US" b="1" dirty="0" smtClean="0">
                <a:solidFill>
                  <a:srgbClr val="0038A8"/>
                </a:solidFill>
              </a:rPr>
              <a:t>만원</a:t>
            </a:r>
            <a:endParaRPr lang="en-US" altLang="ko-KR" b="1" dirty="0" smtClean="0">
              <a:solidFill>
                <a:srgbClr val="0038A8"/>
              </a:solidFill>
            </a:endParaRPr>
          </a:p>
          <a:p>
            <a:endParaRPr lang="en-US" altLang="ko-KR" dirty="0">
              <a:solidFill>
                <a:srgbClr val="5E5240"/>
              </a:solidFill>
            </a:endParaRPr>
          </a:p>
          <a:p>
            <a:r>
              <a:rPr lang="ko-KR" altLang="en-US" dirty="0">
                <a:solidFill>
                  <a:srgbClr val="5E5240"/>
                </a:solidFill>
              </a:rPr>
              <a:t>원가 </a:t>
            </a:r>
            <a:r>
              <a:rPr lang="ko-KR" altLang="en-US" dirty="0" err="1">
                <a:solidFill>
                  <a:srgbClr val="5E5240"/>
                </a:solidFill>
              </a:rPr>
              <a:t>업종평균</a:t>
            </a:r>
            <a:r>
              <a:rPr lang="ko-KR" altLang="en-US" dirty="0">
                <a:solidFill>
                  <a:srgbClr val="5E5240"/>
                </a:solidFill>
              </a:rPr>
              <a:t> </a:t>
            </a:r>
            <a:r>
              <a:rPr lang="en-US" altLang="ko-KR" dirty="0">
                <a:solidFill>
                  <a:srgbClr val="5E5240"/>
                </a:solidFill>
              </a:rPr>
              <a:t>52%</a:t>
            </a:r>
            <a:r>
              <a:rPr lang="ko-KR" altLang="en-US" dirty="0">
                <a:solidFill>
                  <a:srgbClr val="5E5240"/>
                </a:solidFill>
              </a:rPr>
              <a:t>적용</a:t>
            </a:r>
            <a:endParaRPr lang="en-US" altLang="ko-KR" dirty="0">
              <a:solidFill>
                <a:srgbClr val="5E5240"/>
              </a:solidFill>
            </a:endParaRPr>
          </a:p>
          <a:p>
            <a:r>
              <a:rPr lang="ko-KR" altLang="en-US" dirty="0">
                <a:solidFill>
                  <a:srgbClr val="5E5240"/>
                </a:solidFill>
              </a:rPr>
              <a:t>직원 시급 주</a:t>
            </a:r>
            <a:r>
              <a:rPr lang="en-US" altLang="ko-KR" dirty="0">
                <a:solidFill>
                  <a:srgbClr val="5E5240"/>
                </a:solidFill>
              </a:rPr>
              <a:t>40</a:t>
            </a:r>
            <a:r>
              <a:rPr lang="ko-KR" altLang="en-US" dirty="0">
                <a:solidFill>
                  <a:srgbClr val="5E5240"/>
                </a:solidFill>
              </a:rPr>
              <a:t>시간 </a:t>
            </a:r>
            <a:r>
              <a:rPr lang="en-US" altLang="ko-KR" dirty="0">
                <a:solidFill>
                  <a:srgbClr val="5E5240"/>
                </a:solidFill>
              </a:rPr>
              <a:t>2</a:t>
            </a:r>
            <a:r>
              <a:rPr lang="ko-KR" altLang="en-US" dirty="0">
                <a:solidFill>
                  <a:srgbClr val="5E5240"/>
                </a:solidFill>
              </a:rPr>
              <a:t>명</a:t>
            </a:r>
            <a:endParaRPr lang="en-US" altLang="ko-KR" dirty="0">
              <a:solidFill>
                <a:srgbClr val="5E5240"/>
              </a:solidFill>
            </a:endParaRPr>
          </a:p>
          <a:p>
            <a:r>
              <a:rPr lang="ko-KR" altLang="en-US" dirty="0">
                <a:solidFill>
                  <a:srgbClr val="5E5240"/>
                </a:solidFill>
              </a:rPr>
              <a:t>임대료 월 </a:t>
            </a:r>
            <a:r>
              <a:rPr lang="en-US" altLang="ko-KR" dirty="0">
                <a:solidFill>
                  <a:srgbClr val="5E5240"/>
                </a:solidFill>
              </a:rPr>
              <a:t>97</a:t>
            </a:r>
            <a:r>
              <a:rPr lang="ko-KR" altLang="en-US" dirty="0">
                <a:solidFill>
                  <a:srgbClr val="5E5240"/>
                </a:solidFill>
              </a:rPr>
              <a:t>만원</a:t>
            </a:r>
            <a:endParaRPr lang="en-US" altLang="ko-KR" dirty="0">
              <a:solidFill>
                <a:srgbClr val="5E5240"/>
              </a:solidFill>
            </a:endParaRPr>
          </a:p>
          <a:p>
            <a:r>
              <a:rPr lang="ko-KR" altLang="en-US" dirty="0">
                <a:solidFill>
                  <a:srgbClr val="5E5240"/>
                </a:solidFill>
              </a:rPr>
              <a:t>관리비 </a:t>
            </a:r>
            <a:r>
              <a:rPr lang="en-US" altLang="ko-KR" dirty="0">
                <a:solidFill>
                  <a:srgbClr val="5E5240"/>
                </a:solidFill>
              </a:rPr>
              <a:t>3</a:t>
            </a:r>
            <a:r>
              <a:rPr lang="ko-KR" altLang="en-US" dirty="0">
                <a:solidFill>
                  <a:srgbClr val="5E5240"/>
                </a:solidFill>
              </a:rPr>
              <a:t>만원</a:t>
            </a:r>
            <a:endParaRPr lang="en-US" altLang="ko-KR" dirty="0">
              <a:solidFill>
                <a:srgbClr val="5E5240"/>
              </a:solidFill>
            </a:endParaRPr>
          </a:p>
          <a:p>
            <a:r>
              <a:rPr lang="ko-KR" altLang="en-US" dirty="0">
                <a:solidFill>
                  <a:srgbClr val="5E5240"/>
                </a:solidFill>
              </a:rPr>
              <a:t>판매수수료 </a:t>
            </a:r>
            <a:r>
              <a:rPr lang="ko-KR" altLang="en-US" dirty="0" err="1">
                <a:solidFill>
                  <a:srgbClr val="5E5240"/>
                </a:solidFill>
              </a:rPr>
              <a:t>업종평균</a:t>
            </a:r>
            <a:r>
              <a:rPr lang="ko-KR" altLang="en-US" dirty="0">
                <a:solidFill>
                  <a:srgbClr val="5E5240"/>
                </a:solidFill>
              </a:rPr>
              <a:t> </a:t>
            </a:r>
            <a:r>
              <a:rPr lang="en-US" altLang="ko-KR" dirty="0">
                <a:solidFill>
                  <a:srgbClr val="5E5240"/>
                </a:solidFill>
              </a:rPr>
              <a:t>5</a:t>
            </a:r>
            <a:r>
              <a:rPr lang="en-US" altLang="ko-KR" dirty="0" smtClean="0">
                <a:solidFill>
                  <a:srgbClr val="5E5240"/>
                </a:solidFill>
              </a:rPr>
              <a:t>%</a:t>
            </a:r>
            <a:endParaRPr lang="en-US" altLang="ko-KR" dirty="0">
              <a:solidFill>
                <a:srgbClr val="5E5240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8541463" y="5501295"/>
            <a:ext cx="297497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 smtClean="0">
                <a:solidFill>
                  <a:srgbClr val="5E5240"/>
                </a:solidFill>
              </a:rPr>
              <a:t>주의</a:t>
            </a:r>
            <a:r>
              <a:rPr lang="en-US" altLang="ko-KR" sz="1400" dirty="0" smtClean="0">
                <a:solidFill>
                  <a:srgbClr val="5E5240"/>
                </a:solidFill>
              </a:rPr>
              <a:t> :</a:t>
            </a:r>
            <a:br>
              <a:rPr lang="en-US" altLang="ko-KR" sz="1400" dirty="0" smtClean="0">
                <a:solidFill>
                  <a:srgbClr val="5E5240"/>
                </a:solidFill>
              </a:rPr>
            </a:br>
            <a:r>
              <a:rPr lang="ko-KR" altLang="en-US" sz="1400" dirty="0" smtClean="0">
                <a:solidFill>
                  <a:srgbClr val="5E5240"/>
                </a:solidFill>
              </a:rPr>
              <a:t>감가상각</a:t>
            </a:r>
            <a:r>
              <a:rPr lang="en-US" altLang="ko-KR" sz="1400" dirty="0">
                <a:solidFill>
                  <a:srgbClr val="5E5240"/>
                </a:solidFill>
              </a:rPr>
              <a:t>,</a:t>
            </a:r>
            <a:r>
              <a:rPr lang="ko-KR" altLang="en-US" sz="1400" dirty="0">
                <a:solidFill>
                  <a:srgbClr val="5E5240"/>
                </a:solidFill>
              </a:rPr>
              <a:t>세금</a:t>
            </a:r>
            <a:r>
              <a:rPr lang="en-US" altLang="ko-KR" sz="1400" dirty="0" smtClean="0">
                <a:solidFill>
                  <a:srgbClr val="5E5240"/>
                </a:solidFill>
              </a:rPr>
              <a:t>, </a:t>
            </a:r>
            <a:r>
              <a:rPr lang="ko-KR" altLang="en-US" sz="1400" dirty="0" err="1" smtClean="0">
                <a:solidFill>
                  <a:srgbClr val="5E5240"/>
                </a:solidFill>
              </a:rPr>
              <a:t>점주인건비</a:t>
            </a:r>
            <a:r>
              <a:rPr lang="ko-KR" altLang="en-US" sz="1400" dirty="0" smtClean="0">
                <a:solidFill>
                  <a:srgbClr val="5E5240"/>
                </a:solidFill>
              </a:rPr>
              <a:t> 미포함</a:t>
            </a:r>
            <a:endParaRPr lang="en-US" altLang="ko-KR" sz="1400" dirty="0">
              <a:solidFill>
                <a:srgbClr val="5E5240"/>
              </a:solidFill>
            </a:endParaRPr>
          </a:p>
          <a:p>
            <a:r>
              <a:rPr lang="ko-KR" altLang="en-US" sz="1400" dirty="0">
                <a:solidFill>
                  <a:srgbClr val="5E5240"/>
                </a:solidFill>
              </a:rPr>
              <a:t>실제 </a:t>
            </a:r>
            <a:r>
              <a:rPr lang="ko-KR" altLang="en-US" sz="1400" dirty="0" smtClean="0">
                <a:solidFill>
                  <a:srgbClr val="5E5240"/>
                </a:solidFill>
              </a:rPr>
              <a:t>창업 조건 </a:t>
            </a:r>
            <a:r>
              <a:rPr lang="ko-KR" altLang="en-US" sz="1400" dirty="0">
                <a:solidFill>
                  <a:srgbClr val="5E5240"/>
                </a:solidFill>
              </a:rPr>
              <a:t>및 운영에 </a:t>
            </a:r>
            <a:r>
              <a:rPr lang="ko-KR" altLang="en-US" sz="1400" dirty="0" smtClean="0">
                <a:solidFill>
                  <a:srgbClr val="5E5240"/>
                </a:solidFill>
              </a:rPr>
              <a:t>따라</a:t>
            </a:r>
            <a:endParaRPr lang="en-US" altLang="ko-KR" sz="1400" dirty="0" smtClean="0">
              <a:solidFill>
                <a:srgbClr val="5E5240"/>
              </a:solidFill>
            </a:endParaRPr>
          </a:p>
          <a:p>
            <a:r>
              <a:rPr lang="ko-KR" altLang="en-US" sz="1400" dirty="0" smtClean="0">
                <a:solidFill>
                  <a:srgbClr val="5E5240"/>
                </a:solidFill>
              </a:rPr>
              <a:t>오차 발생 가능</a:t>
            </a:r>
            <a:endParaRPr lang="en-US" altLang="ko-KR" sz="1400" dirty="0">
              <a:solidFill>
                <a:srgbClr val="5E5240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8704927" y="4705788"/>
            <a:ext cx="265211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예상 수익률 </a:t>
            </a:r>
            <a:r>
              <a:rPr lang="en-US" altLang="ko-KR" b="1" dirty="0">
                <a:solidFill>
                  <a:schemeClr val="bg1"/>
                </a:solidFill>
              </a:rPr>
              <a:t>26.4%</a:t>
            </a:r>
          </a:p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예상 월 수익금 </a:t>
            </a:r>
            <a:r>
              <a:rPr lang="en-US" altLang="ko-KR" b="1" dirty="0">
                <a:solidFill>
                  <a:schemeClr val="bg1"/>
                </a:solidFill>
              </a:rPr>
              <a:t>740</a:t>
            </a:r>
            <a:r>
              <a:rPr lang="ko-KR" altLang="en-US" b="1" dirty="0">
                <a:solidFill>
                  <a:schemeClr val="bg1"/>
                </a:solidFill>
              </a:rPr>
              <a:t>만원</a:t>
            </a:r>
            <a:endParaRPr lang="en-US" altLang="ko-KR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1983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/>
          <p:cNvSpPr txBox="1">
            <a:spLocks/>
          </p:cNvSpPr>
          <p:nvPr/>
        </p:nvSpPr>
        <p:spPr>
          <a:xfrm>
            <a:off x="723901" y="291053"/>
            <a:ext cx="2120900" cy="711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>
                <a:solidFill>
                  <a:srgbClr val="5E5240"/>
                </a:solidFill>
              </a:rPr>
              <a:t>5</a:t>
            </a:r>
            <a:r>
              <a:rPr lang="en-US" altLang="ko-KR" sz="2400" b="1" dirty="0" smtClean="0">
                <a:solidFill>
                  <a:srgbClr val="5E5240"/>
                </a:solidFill>
              </a:rPr>
              <a:t>. </a:t>
            </a:r>
            <a:r>
              <a:rPr lang="ko-KR" altLang="en-US" sz="2400" b="1" dirty="0" smtClean="0">
                <a:solidFill>
                  <a:srgbClr val="5E5240"/>
                </a:solidFill>
              </a:rPr>
              <a:t>분석 결과</a:t>
            </a:r>
            <a:endParaRPr lang="ko-KR" altLang="en-US" sz="1800" b="1" dirty="0">
              <a:solidFill>
                <a:srgbClr val="5E5240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23900" y="1002253"/>
            <a:ext cx="10744200" cy="593029"/>
          </a:xfrm>
          <a:prstGeom prst="rect">
            <a:avLst/>
          </a:prstGeom>
          <a:solidFill>
            <a:srgbClr val="5E524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 smtClean="0">
                <a:solidFill>
                  <a:srgbClr val="5E5240"/>
                </a:solidFill>
              </a:rPr>
              <a:t>진입추천</a:t>
            </a:r>
            <a:r>
              <a:rPr lang="ko-KR" altLang="en-US" b="1" dirty="0" smtClean="0">
                <a:solidFill>
                  <a:srgbClr val="5E5240"/>
                </a:solidFill>
              </a:rPr>
              <a:t> </a:t>
            </a:r>
            <a:r>
              <a:rPr lang="ko-KR" altLang="en-US" b="1" dirty="0">
                <a:solidFill>
                  <a:srgbClr val="5E5240"/>
                </a:solidFill>
              </a:rPr>
              <a:t>지역</a:t>
            </a:r>
            <a:r>
              <a:rPr lang="en-US" altLang="ko-KR" b="1" dirty="0">
                <a:solidFill>
                  <a:srgbClr val="5E5240"/>
                </a:solidFill>
              </a:rPr>
              <a:t>(</a:t>
            </a:r>
            <a:r>
              <a:rPr lang="ko-KR" altLang="en-US" b="1" dirty="0">
                <a:solidFill>
                  <a:srgbClr val="5E5240"/>
                </a:solidFill>
              </a:rPr>
              <a:t>중랑구 </a:t>
            </a:r>
            <a:r>
              <a:rPr lang="ko-KR" altLang="en-US" b="1" dirty="0" smtClean="0">
                <a:solidFill>
                  <a:srgbClr val="5E5240"/>
                </a:solidFill>
              </a:rPr>
              <a:t>신내동</a:t>
            </a:r>
            <a:r>
              <a:rPr lang="en-US" altLang="ko-KR" b="1" dirty="0" smtClean="0">
                <a:solidFill>
                  <a:srgbClr val="5E5240"/>
                </a:solidFill>
              </a:rPr>
              <a:t>)</a:t>
            </a:r>
            <a:r>
              <a:rPr lang="ko-KR" altLang="en-US" b="1" dirty="0">
                <a:solidFill>
                  <a:srgbClr val="5E5240"/>
                </a:solidFill>
              </a:rPr>
              <a:t>의 </a:t>
            </a:r>
            <a:r>
              <a:rPr lang="ko-KR" altLang="en-US" b="1" dirty="0" smtClean="0">
                <a:solidFill>
                  <a:srgbClr val="5E5240"/>
                </a:solidFill>
              </a:rPr>
              <a:t>치킨 외식업체 긍정</a:t>
            </a:r>
            <a:r>
              <a:rPr lang="en-US" altLang="ko-KR" b="1" dirty="0" smtClean="0">
                <a:solidFill>
                  <a:srgbClr val="5E5240"/>
                </a:solidFill>
              </a:rPr>
              <a:t>/</a:t>
            </a:r>
            <a:r>
              <a:rPr lang="ko-KR" altLang="en-US" b="1" dirty="0" smtClean="0">
                <a:solidFill>
                  <a:srgbClr val="5E5240"/>
                </a:solidFill>
              </a:rPr>
              <a:t>부정 </a:t>
            </a:r>
            <a:r>
              <a:rPr lang="ko-KR" altLang="en-US" b="1" dirty="0">
                <a:solidFill>
                  <a:srgbClr val="5E5240"/>
                </a:solidFill>
              </a:rPr>
              <a:t>리뷰 </a:t>
            </a:r>
            <a:r>
              <a:rPr lang="ko-KR" altLang="en-US" b="1" dirty="0" err="1">
                <a:solidFill>
                  <a:srgbClr val="5E5240"/>
                </a:solidFill>
              </a:rPr>
              <a:t>워드클라우드</a:t>
            </a:r>
            <a:endParaRPr lang="ko-KR" altLang="en-US" b="1" dirty="0">
              <a:solidFill>
                <a:srgbClr val="5E5240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723900" y="1950880"/>
            <a:ext cx="5052551" cy="45466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6210504" y="1950880"/>
            <a:ext cx="5257800" cy="45466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직선 연결선 20"/>
          <p:cNvCxnSpPr>
            <a:stCxn id="9" idx="3"/>
          </p:cNvCxnSpPr>
          <p:nvPr/>
        </p:nvCxnSpPr>
        <p:spPr>
          <a:xfrm>
            <a:off x="2844801" y="646653"/>
            <a:ext cx="8671639" cy="0"/>
          </a:xfrm>
          <a:prstGeom prst="line">
            <a:avLst/>
          </a:prstGeom>
          <a:ln w="34925">
            <a:solidFill>
              <a:srgbClr val="5E524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2296663" y="2168500"/>
            <a:ext cx="1582059" cy="552450"/>
          </a:xfrm>
          <a:prstGeom prst="rect">
            <a:avLst/>
          </a:prstGeom>
          <a:solidFill>
            <a:srgbClr val="4971CB"/>
          </a:solidFill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긍정 리뷰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8048372" y="2168500"/>
            <a:ext cx="1582059" cy="552450"/>
          </a:xfrm>
          <a:prstGeom prst="rect">
            <a:avLst/>
          </a:prstGeom>
          <a:solidFill>
            <a:srgbClr val="DC2828"/>
          </a:solidFill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/>
              <a:t>부정 리뷰</a:t>
            </a:r>
            <a:endParaRPr lang="ko-KR" altLang="en-US" b="1" dirty="0"/>
          </a:p>
        </p:txBody>
      </p:sp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63704" y="3201788"/>
            <a:ext cx="2847975" cy="1464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567815" y="3077438"/>
            <a:ext cx="2543175" cy="1895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직사각형 21"/>
          <p:cNvSpPr/>
          <p:nvPr/>
        </p:nvSpPr>
        <p:spPr>
          <a:xfrm>
            <a:off x="805446" y="4910584"/>
            <a:ext cx="4889457" cy="16158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b="1" dirty="0" smtClean="0">
                <a:solidFill>
                  <a:srgbClr val="0070C0"/>
                </a:solidFill>
              </a:rPr>
              <a:t>긍정 리뷰 상위 키워드</a:t>
            </a:r>
            <a:endParaRPr lang="en-US" altLang="ko-KR" b="1" dirty="0">
              <a:solidFill>
                <a:srgbClr val="0070C0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000" dirty="0"/>
              <a:t>('</a:t>
            </a:r>
            <a:r>
              <a:rPr lang="ko-KR" altLang="en-US" sz="1000" dirty="0"/>
              <a:t>치킨</a:t>
            </a:r>
            <a:r>
              <a:rPr lang="en-US" altLang="ko-KR" sz="1000" dirty="0"/>
              <a:t>', 26), ('</a:t>
            </a:r>
            <a:r>
              <a:rPr lang="ko-KR" altLang="en-US" sz="1000" dirty="0"/>
              <a:t>사장</a:t>
            </a:r>
            <a:r>
              <a:rPr lang="en-US" altLang="ko-KR" sz="1000" dirty="0"/>
              <a:t>', 15), ('</a:t>
            </a:r>
            <a:r>
              <a:rPr lang="ko-KR" altLang="en-US" sz="1000" dirty="0"/>
              <a:t>맛</a:t>
            </a:r>
            <a:r>
              <a:rPr lang="en-US" altLang="ko-KR" sz="1000" dirty="0"/>
              <a:t>', 12), ('</a:t>
            </a:r>
            <a:r>
              <a:rPr lang="ko-KR" altLang="en-US" sz="1000" dirty="0"/>
              <a:t>매장</a:t>
            </a:r>
            <a:r>
              <a:rPr lang="en-US" altLang="ko-KR" sz="1000" dirty="0"/>
              <a:t>', 8), ('</a:t>
            </a:r>
            <a:r>
              <a:rPr lang="ko-KR" altLang="en-US" sz="1000" dirty="0"/>
              <a:t>닭</a:t>
            </a:r>
            <a:r>
              <a:rPr lang="en-US" altLang="ko-KR" sz="1000" dirty="0"/>
              <a:t>', 8), ('</a:t>
            </a:r>
            <a:r>
              <a:rPr lang="ko-KR" altLang="en-US" sz="1000" dirty="0"/>
              <a:t>주문</a:t>
            </a:r>
            <a:r>
              <a:rPr lang="en-US" altLang="ko-KR" sz="1000" dirty="0"/>
              <a:t>', 7), ('</a:t>
            </a:r>
            <a:r>
              <a:rPr lang="ko-KR" altLang="en-US" sz="1000" dirty="0"/>
              <a:t>최고</a:t>
            </a:r>
            <a:r>
              <a:rPr lang="en-US" altLang="ko-KR" sz="1000" dirty="0"/>
              <a:t>', 7), ('</a:t>
            </a:r>
            <a:r>
              <a:rPr lang="ko-KR" altLang="en-US" sz="1000" dirty="0" err="1"/>
              <a:t>후라이드</a:t>
            </a:r>
            <a:r>
              <a:rPr lang="en-US" altLang="ko-KR" sz="1000" dirty="0"/>
              <a:t>', 7), ('</a:t>
            </a:r>
            <a:r>
              <a:rPr lang="ko-KR" altLang="en-US" sz="1000" dirty="0"/>
              <a:t>서비스</a:t>
            </a:r>
            <a:r>
              <a:rPr lang="en-US" altLang="ko-KR" sz="1000" dirty="0"/>
              <a:t>', 6), ('</a:t>
            </a:r>
            <a:r>
              <a:rPr lang="ko-KR" altLang="en-US" sz="1000" dirty="0"/>
              <a:t>정말</a:t>
            </a:r>
            <a:r>
              <a:rPr lang="en-US" altLang="ko-KR" sz="1000" dirty="0"/>
              <a:t>', 6), ('</a:t>
            </a:r>
            <a:r>
              <a:rPr lang="ko-KR" altLang="en-US" sz="1000" dirty="0"/>
              <a:t>단골</a:t>
            </a:r>
            <a:r>
              <a:rPr lang="en-US" altLang="ko-KR" sz="1000" dirty="0"/>
              <a:t>', 6), ('</a:t>
            </a:r>
            <a:r>
              <a:rPr lang="ko-KR" altLang="en-US" sz="1000" dirty="0"/>
              <a:t>배달</a:t>
            </a:r>
            <a:r>
              <a:rPr lang="en-US" altLang="ko-KR" sz="1000" dirty="0"/>
              <a:t>', 6), ('</a:t>
            </a:r>
            <a:r>
              <a:rPr lang="ko-KR" altLang="en-US" sz="1000" dirty="0"/>
              <a:t>포장</a:t>
            </a:r>
            <a:r>
              <a:rPr lang="en-US" altLang="ko-KR" sz="1000" dirty="0"/>
              <a:t>', 6), ('</a:t>
            </a:r>
            <a:r>
              <a:rPr lang="ko-KR" altLang="en-US" sz="1000" dirty="0"/>
              <a:t>자주</a:t>
            </a:r>
            <a:r>
              <a:rPr lang="en-US" altLang="ko-KR" sz="1000" dirty="0"/>
              <a:t>', 5), ('</a:t>
            </a:r>
            <a:r>
              <a:rPr lang="ko-KR" altLang="en-US" sz="1000" dirty="0"/>
              <a:t>중</a:t>
            </a:r>
            <a:r>
              <a:rPr lang="en-US" altLang="ko-KR" sz="1000" dirty="0"/>
              <a:t>', 5), ('</a:t>
            </a:r>
            <a:r>
              <a:rPr lang="ko-KR" altLang="en-US" sz="1000" dirty="0" err="1"/>
              <a:t>치즈볼</a:t>
            </a:r>
            <a:r>
              <a:rPr lang="en-US" altLang="ko-KR" sz="1000" dirty="0"/>
              <a:t>', 5), ('</a:t>
            </a:r>
            <a:r>
              <a:rPr lang="ko-KR" altLang="en-US" sz="1000" dirty="0"/>
              <a:t>진짜</a:t>
            </a:r>
            <a:r>
              <a:rPr lang="en-US" altLang="ko-KR" sz="1000" dirty="0"/>
              <a:t>', 5), ('</a:t>
            </a:r>
            <a:r>
              <a:rPr lang="ko-KR" altLang="en-US" sz="1000" dirty="0"/>
              <a:t>가격</a:t>
            </a:r>
            <a:r>
              <a:rPr lang="en-US" altLang="ko-KR" sz="1000" dirty="0"/>
              <a:t>', 5), ('</a:t>
            </a:r>
            <a:r>
              <a:rPr lang="ko-KR" altLang="en-US" sz="1000" dirty="0"/>
              <a:t>곳</a:t>
            </a:r>
            <a:r>
              <a:rPr lang="en-US" altLang="ko-KR" sz="1000" dirty="0"/>
              <a:t>', 5), ('</a:t>
            </a:r>
            <a:r>
              <a:rPr lang="ko-KR" altLang="en-US" sz="1000" dirty="0"/>
              <a:t>집</a:t>
            </a:r>
            <a:r>
              <a:rPr lang="en-US" altLang="ko-KR" sz="1000" dirty="0"/>
              <a:t>', 5)</a:t>
            </a:r>
            <a:endParaRPr lang="en-US" altLang="ko-KR" sz="1100" dirty="0" smtClean="0">
              <a:solidFill>
                <a:srgbClr val="5E5240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6394675" y="4910584"/>
            <a:ext cx="488945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rgbClr val="FF0000"/>
                </a:solidFill>
              </a:rPr>
              <a:t>부</a:t>
            </a:r>
            <a:r>
              <a:rPr lang="ko-KR" altLang="en-US" b="1" dirty="0" smtClean="0">
                <a:solidFill>
                  <a:srgbClr val="FF0000"/>
                </a:solidFill>
              </a:rPr>
              <a:t>정 리뷰 상위 키워드</a:t>
            </a:r>
            <a:endParaRPr lang="en-US" altLang="ko-KR" b="1" dirty="0">
              <a:solidFill>
                <a:srgbClr val="FF0000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000" dirty="0"/>
              <a:t>('</a:t>
            </a:r>
            <a:r>
              <a:rPr lang="ko-KR" altLang="en-US" sz="1000" dirty="0"/>
              <a:t>주문</a:t>
            </a:r>
            <a:r>
              <a:rPr lang="en-US" altLang="ko-KR" sz="1000" dirty="0"/>
              <a:t>', 29), ('</a:t>
            </a:r>
            <a:r>
              <a:rPr lang="ko-KR" altLang="en-US" sz="1000" dirty="0"/>
              <a:t>맛</a:t>
            </a:r>
            <a:r>
              <a:rPr lang="en-US" altLang="ko-KR" sz="1000" dirty="0"/>
              <a:t>', 17), ('</a:t>
            </a:r>
            <a:r>
              <a:rPr lang="ko-KR" altLang="en-US" sz="1000" dirty="0"/>
              <a:t>배달</a:t>
            </a:r>
            <a:r>
              <a:rPr lang="en-US" altLang="ko-KR" sz="1000" dirty="0"/>
              <a:t>', 16), ('</a:t>
            </a:r>
            <a:r>
              <a:rPr lang="ko-KR" altLang="en-US" sz="1000" dirty="0"/>
              <a:t>치킨</a:t>
            </a:r>
            <a:r>
              <a:rPr lang="en-US" altLang="ko-KR" sz="1000" dirty="0"/>
              <a:t>', 14), ('</a:t>
            </a:r>
            <a:r>
              <a:rPr lang="ko-KR" altLang="en-US" sz="1000" dirty="0"/>
              <a:t>전화</a:t>
            </a:r>
            <a:r>
              <a:rPr lang="en-US" altLang="ko-KR" sz="1000" dirty="0"/>
              <a:t>', 11), ('</a:t>
            </a:r>
            <a:r>
              <a:rPr lang="ko-KR" altLang="en-US" sz="1000" dirty="0"/>
              <a:t>장사</a:t>
            </a:r>
            <a:r>
              <a:rPr lang="en-US" altLang="ko-KR" sz="1000" dirty="0"/>
              <a:t>', 10), ('</a:t>
            </a:r>
            <a:r>
              <a:rPr lang="ko-KR" altLang="en-US" sz="1000" dirty="0"/>
              <a:t>닭</a:t>
            </a:r>
            <a:r>
              <a:rPr lang="en-US" altLang="ko-KR" sz="1000" dirty="0"/>
              <a:t>', 10), ('</a:t>
            </a:r>
            <a:r>
              <a:rPr lang="ko-KR" altLang="en-US" sz="1000" dirty="0"/>
              <a:t>말</a:t>
            </a:r>
            <a:r>
              <a:rPr lang="en-US" altLang="ko-KR" sz="1000" dirty="0"/>
              <a:t>', 8), ('</a:t>
            </a:r>
            <a:r>
              <a:rPr lang="ko-KR" altLang="en-US" sz="1000" dirty="0"/>
              <a:t>양념</a:t>
            </a:r>
            <a:r>
              <a:rPr lang="en-US" altLang="ko-KR" sz="1000" dirty="0"/>
              <a:t>', 8), ('</a:t>
            </a:r>
            <a:r>
              <a:rPr lang="ko-KR" altLang="en-US" sz="1000" dirty="0"/>
              <a:t>점</a:t>
            </a:r>
            <a:r>
              <a:rPr lang="en-US" altLang="ko-KR" sz="1000" dirty="0"/>
              <a:t>', 8), ('</a:t>
            </a:r>
            <a:r>
              <a:rPr lang="ko-KR" altLang="en-US" sz="1000" dirty="0"/>
              <a:t>그냥</a:t>
            </a:r>
            <a:r>
              <a:rPr lang="en-US" altLang="ko-KR" sz="1000" dirty="0"/>
              <a:t>', 7), ('</a:t>
            </a:r>
            <a:r>
              <a:rPr lang="ko-KR" altLang="en-US" sz="1000" dirty="0"/>
              <a:t>분</a:t>
            </a:r>
            <a:r>
              <a:rPr lang="en-US" altLang="ko-KR" sz="1000" dirty="0"/>
              <a:t>', 7), ('</a:t>
            </a:r>
            <a:r>
              <a:rPr lang="ko-KR" altLang="en-US" sz="1000" dirty="0"/>
              <a:t>하나</a:t>
            </a:r>
            <a:r>
              <a:rPr lang="en-US" altLang="ko-KR" sz="1000" dirty="0"/>
              <a:t>', 7), ('</a:t>
            </a:r>
            <a:r>
              <a:rPr lang="ko-KR" altLang="en-US" sz="1000" dirty="0"/>
              <a:t>사장</a:t>
            </a:r>
            <a:r>
              <a:rPr lang="en-US" altLang="ko-KR" sz="1000" dirty="0"/>
              <a:t>', 7), ('</a:t>
            </a:r>
            <a:r>
              <a:rPr lang="ko-KR" altLang="en-US" sz="1000" dirty="0"/>
              <a:t>포장</a:t>
            </a:r>
            <a:r>
              <a:rPr lang="en-US" altLang="ko-KR" sz="1000" dirty="0"/>
              <a:t>', 7), ('</a:t>
            </a:r>
            <a:r>
              <a:rPr lang="ko-KR" altLang="en-US" sz="1000" dirty="0"/>
              <a:t>매장</a:t>
            </a:r>
            <a:r>
              <a:rPr lang="en-US" altLang="ko-KR" sz="1000" dirty="0"/>
              <a:t>', 7), ('</a:t>
            </a:r>
            <a:r>
              <a:rPr lang="ko-KR" altLang="en-US" sz="1000" dirty="0"/>
              <a:t>쿠폰</a:t>
            </a:r>
            <a:r>
              <a:rPr lang="en-US" altLang="ko-KR" sz="1000" dirty="0"/>
              <a:t>', 6), ('</a:t>
            </a:r>
            <a:r>
              <a:rPr lang="ko-KR" altLang="en-US" sz="1000" dirty="0"/>
              <a:t>기분</a:t>
            </a:r>
            <a:r>
              <a:rPr lang="en-US" altLang="ko-KR" sz="1000" dirty="0"/>
              <a:t>', 6), ('</a:t>
            </a:r>
            <a:r>
              <a:rPr lang="ko-KR" altLang="en-US" sz="1000" dirty="0"/>
              <a:t>내</a:t>
            </a:r>
            <a:r>
              <a:rPr lang="en-US" altLang="ko-KR" sz="1000" dirty="0"/>
              <a:t>', 5), ('</a:t>
            </a:r>
            <a:r>
              <a:rPr lang="ko-KR" altLang="en-US" sz="1000" dirty="0"/>
              <a:t>진짜</a:t>
            </a:r>
            <a:r>
              <a:rPr lang="en-US" altLang="ko-KR" sz="1000" dirty="0"/>
              <a:t>', 5)</a:t>
            </a:r>
            <a:endParaRPr lang="en-US" altLang="ko-KR" sz="1000" dirty="0" smtClean="0">
              <a:solidFill>
                <a:srgbClr val="5E52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4737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/>
          <p:cNvSpPr txBox="1">
            <a:spLocks/>
          </p:cNvSpPr>
          <p:nvPr/>
        </p:nvSpPr>
        <p:spPr>
          <a:xfrm>
            <a:off x="418589" y="291053"/>
            <a:ext cx="7207217" cy="711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>
                <a:solidFill>
                  <a:srgbClr val="5E5240"/>
                </a:solidFill>
              </a:rPr>
              <a:t>6</a:t>
            </a:r>
            <a:r>
              <a:rPr lang="en-US" altLang="ko-KR" sz="2400" b="1" dirty="0" smtClean="0">
                <a:solidFill>
                  <a:srgbClr val="5E5240"/>
                </a:solidFill>
              </a:rPr>
              <a:t>. </a:t>
            </a:r>
            <a:r>
              <a:rPr lang="ko-KR" altLang="en-US" sz="2400" b="1" dirty="0" smtClean="0">
                <a:solidFill>
                  <a:srgbClr val="5E5240"/>
                </a:solidFill>
              </a:rPr>
              <a:t>분석 결론</a:t>
            </a:r>
            <a:endParaRPr lang="ko-KR" altLang="en-US" sz="1800" b="1" dirty="0">
              <a:solidFill>
                <a:srgbClr val="5E5240"/>
              </a:solidFill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2495550" y="646653"/>
            <a:ext cx="9372988" cy="0"/>
          </a:xfrm>
          <a:prstGeom prst="line">
            <a:avLst/>
          </a:prstGeom>
          <a:ln w="34925">
            <a:solidFill>
              <a:srgbClr val="5E524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>
          <a:xfrm>
            <a:off x="522513" y="1002253"/>
            <a:ext cx="11346025" cy="593029"/>
          </a:xfrm>
          <a:prstGeom prst="rect">
            <a:avLst/>
          </a:prstGeom>
          <a:solidFill>
            <a:srgbClr val="5E524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rgbClr val="5E5240"/>
                </a:solidFill>
              </a:rPr>
              <a:t>창업 입지선정의 중요 요인으로 </a:t>
            </a:r>
            <a:r>
              <a:rPr lang="ko-KR" altLang="en-US" b="1" smtClean="0">
                <a:solidFill>
                  <a:srgbClr val="C00000"/>
                </a:solidFill>
              </a:rPr>
              <a:t>임대료</a:t>
            </a:r>
            <a:r>
              <a:rPr lang="en-US" altLang="ko-KR" b="1" smtClean="0">
                <a:solidFill>
                  <a:srgbClr val="C00000"/>
                </a:solidFill>
              </a:rPr>
              <a:t>, </a:t>
            </a:r>
            <a:r>
              <a:rPr lang="ko-KR" altLang="en-US" b="1" smtClean="0">
                <a:solidFill>
                  <a:srgbClr val="C00000"/>
                </a:solidFill>
              </a:rPr>
              <a:t>지역 생활 인구수</a:t>
            </a:r>
            <a:r>
              <a:rPr lang="en-US" altLang="ko-KR" b="1" smtClean="0">
                <a:solidFill>
                  <a:srgbClr val="C00000"/>
                </a:solidFill>
              </a:rPr>
              <a:t>, </a:t>
            </a:r>
            <a:r>
              <a:rPr lang="ko-KR" altLang="en-US" b="1" smtClean="0">
                <a:solidFill>
                  <a:srgbClr val="C00000"/>
                </a:solidFill>
              </a:rPr>
              <a:t>경쟁업체</a:t>
            </a:r>
            <a:r>
              <a:rPr lang="ko-KR" altLang="en-US" b="1" smtClean="0">
                <a:solidFill>
                  <a:srgbClr val="5E5240"/>
                </a:solidFill>
              </a:rPr>
              <a:t> </a:t>
            </a:r>
            <a:r>
              <a:rPr lang="ko-KR" altLang="en-US" smtClean="0">
                <a:solidFill>
                  <a:srgbClr val="5E5240"/>
                </a:solidFill>
              </a:rPr>
              <a:t>등을 꼽을 수 있음</a:t>
            </a:r>
            <a:r>
              <a:rPr lang="en-US" altLang="ko-KR" smtClean="0">
                <a:solidFill>
                  <a:srgbClr val="5E5240"/>
                </a:solidFill>
              </a:rPr>
              <a:t>.</a:t>
            </a:r>
            <a:endParaRPr lang="ko-KR" altLang="en-US" dirty="0">
              <a:solidFill>
                <a:srgbClr val="5E5240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522513" y="1854449"/>
            <a:ext cx="11346025" cy="593029"/>
          </a:xfrm>
          <a:prstGeom prst="rect">
            <a:avLst/>
          </a:prstGeom>
          <a:solidFill>
            <a:srgbClr val="5E524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smtClean="0">
                <a:solidFill>
                  <a:srgbClr val="C00000"/>
                </a:solidFill>
              </a:rPr>
              <a:t>리뷰 개수와 평가 점수</a:t>
            </a:r>
            <a:r>
              <a:rPr lang="ko-KR" altLang="en-US" smtClean="0">
                <a:solidFill>
                  <a:srgbClr val="5E5240"/>
                </a:solidFill>
              </a:rPr>
              <a:t>의 상관관계 분석 결과 </a:t>
            </a:r>
            <a:r>
              <a:rPr lang="ko-KR" altLang="en-US" b="1" smtClean="0">
                <a:solidFill>
                  <a:srgbClr val="C00000"/>
                </a:solidFill>
              </a:rPr>
              <a:t>상관관계가 낮은</a:t>
            </a:r>
            <a:r>
              <a:rPr lang="ko-KR" altLang="en-US" smtClean="0">
                <a:solidFill>
                  <a:srgbClr val="5E5240"/>
                </a:solidFill>
              </a:rPr>
              <a:t>것으로 판단됨</a:t>
            </a:r>
            <a:r>
              <a:rPr lang="en-US" altLang="ko-KR" smtClean="0">
                <a:solidFill>
                  <a:srgbClr val="5E5240"/>
                </a:solidFill>
              </a:rPr>
              <a:t>.</a:t>
            </a:r>
            <a:endParaRPr lang="ko-KR" altLang="en-US" dirty="0">
              <a:solidFill>
                <a:srgbClr val="5E5240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522513" y="2684873"/>
            <a:ext cx="11346025" cy="593029"/>
          </a:xfrm>
          <a:prstGeom prst="rect">
            <a:avLst/>
          </a:prstGeom>
          <a:solidFill>
            <a:srgbClr val="5E524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rgbClr val="5E5240"/>
                </a:solidFill>
              </a:rPr>
              <a:t>경쟁 업체 분석 시 </a:t>
            </a:r>
            <a:r>
              <a:rPr lang="ko-KR" altLang="en-US" b="1">
                <a:solidFill>
                  <a:srgbClr val="C00000"/>
                </a:solidFill>
              </a:rPr>
              <a:t>리뷰 개수보다 평가점수</a:t>
            </a:r>
            <a:r>
              <a:rPr lang="en-US" altLang="ko-KR" b="1">
                <a:solidFill>
                  <a:srgbClr val="C00000"/>
                </a:solidFill>
              </a:rPr>
              <a:t>, </a:t>
            </a:r>
            <a:r>
              <a:rPr lang="ko-KR" altLang="en-US" b="1" smtClean="0">
                <a:solidFill>
                  <a:srgbClr val="C00000"/>
                </a:solidFill>
              </a:rPr>
              <a:t>평가인원</a:t>
            </a:r>
            <a:r>
              <a:rPr lang="ko-KR" altLang="en-US" smtClean="0">
                <a:solidFill>
                  <a:srgbClr val="5E5240"/>
                </a:solidFill>
              </a:rPr>
              <a:t> </a:t>
            </a:r>
            <a:r>
              <a:rPr lang="ko-KR" altLang="en-US">
                <a:solidFill>
                  <a:srgbClr val="5E5240"/>
                </a:solidFill>
              </a:rPr>
              <a:t>요인을 더 중점적으로 </a:t>
            </a:r>
            <a:r>
              <a:rPr lang="ko-KR" altLang="en-US" smtClean="0">
                <a:solidFill>
                  <a:srgbClr val="5E5240"/>
                </a:solidFill>
              </a:rPr>
              <a:t>고려해야함</a:t>
            </a:r>
            <a:r>
              <a:rPr lang="en-US" altLang="ko-KR" smtClean="0">
                <a:solidFill>
                  <a:srgbClr val="5E5240"/>
                </a:solidFill>
              </a:rPr>
              <a:t>.</a:t>
            </a:r>
            <a:endParaRPr lang="ko-KR" altLang="en-US" dirty="0">
              <a:solidFill>
                <a:srgbClr val="5E5240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22513" y="3505967"/>
            <a:ext cx="11346025" cy="593029"/>
          </a:xfrm>
          <a:prstGeom prst="rect">
            <a:avLst/>
          </a:prstGeom>
          <a:solidFill>
            <a:srgbClr val="5E524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rgbClr val="5E5240"/>
                </a:solidFill>
              </a:rPr>
              <a:t>평가 점수</a:t>
            </a:r>
            <a:r>
              <a:rPr lang="en-US" altLang="ko-KR">
                <a:solidFill>
                  <a:srgbClr val="5E5240"/>
                </a:solidFill>
              </a:rPr>
              <a:t>, </a:t>
            </a:r>
            <a:r>
              <a:rPr lang="ko-KR" altLang="en-US">
                <a:solidFill>
                  <a:srgbClr val="5E5240"/>
                </a:solidFill>
              </a:rPr>
              <a:t>평가 인원 기준으로 선정된 </a:t>
            </a:r>
            <a:r>
              <a:rPr lang="ko-KR" altLang="en-US" b="1">
                <a:solidFill>
                  <a:srgbClr val="C00000"/>
                </a:solidFill>
              </a:rPr>
              <a:t>철인</a:t>
            </a:r>
            <a:r>
              <a:rPr lang="en-US" altLang="ko-KR" b="1">
                <a:solidFill>
                  <a:srgbClr val="C00000"/>
                </a:solidFill>
              </a:rPr>
              <a:t>7</a:t>
            </a:r>
            <a:r>
              <a:rPr lang="ko-KR" altLang="en-US" b="1">
                <a:solidFill>
                  <a:srgbClr val="C00000"/>
                </a:solidFill>
              </a:rPr>
              <a:t>호치킨 </a:t>
            </a:r>
            <a:r>
              <a:rPr lang="ko-KR" altLang="en-US" b="1" smtClean="0">
                <a:solidFill>
                  <a:srgbClr val="C00000"/>
                </a:solidFill>
              </a:rPr>
              <a:t>홍대점의 추가 벤치 </a:t>
            </a:r>
            <a:r>
              <a:rPr lang="ko-KR" altLang="en-US" b="1">
                <a:solidFill>
                  <a:srgbClr val="C00000"/>
                </a:solidFill>
              </a:rPr>
              <a:t>마킹 분석</a:t>
            </a:r>
            <a:r>
              <a:rPr lang="ko-KR" altLang="en-US">
                <a:solidFill>
                  <a:srgbClr val="5E5240"/>
                </a:solidFill>
              </a:rPr>
              <a:t>이 </a:t>
            </a:r>
            <a:r>
              <a:rPr lang="ko-KR" altLang="en-US" smtClean="0">
                <a:solidFill>
                  <a:srgbClr val="5E5240"/>
                </a:solidFill>
              </a:rPr>
              <a:t>필요함</a:t>
            </a:r>
            <a:r>
              <a:rPr lang="en-US" altLang="ko-KR" smtClean="0">
                <a:solidFill>
                  <a:srgbClr val="5E5240"/>
                </a:solidFill>
              </a:rPr>
              <a:t>.</a:t>
            </a:r>
            <a:endParaRPr lang="ko-KR" altLang="en-US" dirty="0">
              <a:solidFill>
                <a:srgbClr val="5E5240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522513" y="4364383"/>
            <a:ext cx="11346025" cy="593029"/>
          </a:xfrm>
          <a:prstGeom prst="rect">
            <a:avLst/>
          </a:prstGeom>
          <a:solidFill>
            <a:srgbClr val="5E524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rgbClr val="5E5240"/>
                </a:solidFill>
              </a:rPr>
              <a:t>생활인구 수</a:t>
            </a:r>
            <a:r>
              <a:rPr lang="en-US" altLang="ko-KR" smtClean="0">
                <a:solidFill>
                  <a:srgbClr val="5E5240"/>
                </a:solidFill>
              </a:rPr>
              <a:t>, </a:t>
            </a:r>
            <a:r>
              <a:rPr lang="ko-KR" altLang="en-US" smtClean="0">
                <a:solidFill>
                  <a:srgbClr val="5E5240"/>
                </a:solidFill>
              </a:rPr>
              <a:t>폐업률</a:t>
            </a:r>
            <a:r>
              <a:rPr lang="en-US" altLang="ko-KR" smtClean="0">
                <a:solidFill>
                  <a:srgbClr val="5E5240"/>
                </a:solidFill>
              </a:rPr>
              <a:t>, </a:t>
            </a:r>
            <a:r>
              <a:rPr lang="ko-KR" altLang="en-US" smtClean="0">
                <a:solidFill>
                  <a:srgbClr val="5E5240"/>
                </a:solidFill>
              </a:rPr>
              <a:t>지역업체 평가점수</a:t>
            </a:r>
            <a:r>
              <a:rPr lang="en-US" altLang="ko-KR" smtClean="0">
                <a:solidFill>
                  <a:srgbClr val="5E5240"/>
                </a:solidFill>
              </a:rPr>
              <a:t>, </a:t>
            </a:r>
            <a:r>
              <a:rPr lang="ko-KR" altLang="en-US" smtClean="0">
                <a:solidFill>
                  <a:srgbClr val="5E5240"/>
                </a:solidFill>
              </a:rPr>
              <a:t>임대료를 종합 분석한 결과 최적의 창업 입지는 </a:t>
            </a:r>
            <a:r>
              <a:rPr lang="ko-KR" altLang="en-US" b="1" smtClean="0">
                <a:solidFill>
                  <a:srgbClr val="C00000"/>
                </a:solidFill>
              </a:rPr>
              <a:t>중랑구 신내동</a:t>
            </a:r>
            <a:r>
              <a:rPr lang="en-US" altLang="ko-KR" smtClean="0">
                <a:solidFill>
                  <a:srgbClr val="5E5240"/>
                </a:solidFill>
              </a:rPr>
              <a:t>.</a:t>
            </a:r>
            <a:endParaRPr lang="ko-KR" altLang="en-US" dirty="0">
              <a:solidFill>
                <a:srgbClr val="5E5240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522513" y="5185477"/>
            <a:ext cx="11346025" cy="593029"/>
          </a:xfrm>
          <a:prstGeom prst="rect">
            <a:avLst/>
          </a:prstGeom>
          <a:solidFill>
            <a:srgbClr val="5E524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rgbClr val="5E5240"/>
                </a:solidFill>
              </a:rPr>
              <a:t>진입 추천지역 경쟁 업체 부정리뷰 분석 결과 </a:t>
            </a:r>
            <a:r>
              <a:rPr lang="ko-KR" altLang="en-US" b="1" smtClean="0">
                <a:solidFill>
                  <a:srgbClr val="C00000"/>
                </a:solidFill>
              </a:rPr>
              <a:t>주문서비스에 불만족</a:t>
            </a:r>
            <a:r>
              <a:rPr lang="ko-KR" altLang="en-US" smtClean="0">
                <a:solidFill>
                  <a:srgbClr val="5E5240"/>
                </a:solidFill>
              </a:rPr>
              <a:t>스러운 경험이 있는 고객이 많을 수 있음</a:t>
            </a:r>
            <a:r>
              <a:rPr lang="en-US" altLang="ko-KR" smtClean="0">
                <a:solidFill>
                  <a:srgbClr val="5E5240"/>
                </a:solidFill>
              </a:rPr>
              <a:t>.</a:t>
            </a:r>
            <a:endParaRPr lang="ko-KR" altLang="en-US" dirty="0">
              <a:solidFill>
                <a:srgbClr val="5E5240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522513" y="6015902"/>
            <a:ext cx="11346025" cy="593029"/>
          </a:xfrm>
          <a:prstGeom prst="rect">
            <a:avLst/>
          </a:prstGeom>
          <a:solidFill>
            <a:srgbClr val="5E524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rgbClr val="5E5240"/>
                </a:solidFill>
              </a:rPr>
              <a:t>진입 추천지역 경쟁 업체 </a:t>
            </a:r>
            <a:r>
              <a:rPr lang="ko-KR" altLang="en-US" smtClean="0">
                <a:solidFill>
                  <a:srgbClr val="5E5240"/>
                </a:solidFill>
              </a:rPr>
              <a:t>긍정리뷰 </a:t>
            </a:r>
            <a:r>
              <a:rPr lang="ko-KR" altLang="en-US">
                <a:solidFill>
                  <a:srgbClr val="5E5240"/>
                </a:solidFill>
              </a:rPr>
              <a:t>분석 결과 </a:t>
            </a:r>
            <a:r>
              <a:rPr lang="ko-KR" altLang="en-US" b="1" smtClean="0">
                <a:solidFill>
                  <a:srgbClr val="C00000"/>
                </a:solidFill>
              </a:rPr>
              <a:t>메뉴 </a:t>
            </a:r>
            <a:r>
              <a:rPr lang="en-US" altLang="ko-KR" b="1" smtClean="0">
                <a:solidFill>
                  <a:srgbClr val="C00000"/>
                </a:solidFill>
              </a:rPr>
              <a:t>“</a:t>
            </a:r>
            <a:r>
              <a:rPr lang="ko-KR" altLang="en-US" b="1" smtClean="0">
                <a:solidFill>
                  <a:srgbClr val="C00000"/>
                </a:solidFill>
              </a:rPr>
              <a:t>치즈볼</a:t>
            </a:r>
            <a:r>
              <a:rPr lang="en-US" altLang="ko-KR" b="1" smtClean="0">
                <a:solidFill>
                  <a:srgbClr val="C00000"/>
                </a:solidFill>
              </a:rPr>
              <a:t>”</a:t>
            </a:r>
            <a:r>
              <a:rPr lang="ko-KR" altLang="en-US" b="1" smtClean="0">
                <a:solidFill>
                  <a:srgbClr val="C00000"/>
                </a:solidFill>
              </a:rPr>
              <a:t>의 만족</a:t>
            </a:r>
            <a:r>
              <a:rPr lang="ko-KR" altLang="en-US" smtClean="0">
                <a:solidFill>
                  <a:srgbClr val="5E5240"/>
                </a:solidFill>
              </a:rPr>
              <a:t>스러운 경험이 있는 고객이 많을 </a:t>
            </a:r>
            <a:r>
              <a:rPr lang="ko-KR" altLang="en-US">
                <a:solidFill>
                  <a:srgbClr val="5E5240"/>
                </a:solidFill>
              </a:rPr>
              <a:t>수 있음</a:t>
            </a:r>
            <a:r>
              <a:rPr lang="en-US" altLang="ko-KR">
                <a:solidFill>
                  <a:srgbClr val="5E5240"/>
                </a:solidFill>
              </a:rPr>
              <a:t>.</a:t>
            </a:r>
            <a:endParaRPr lang="ko-KR" altLang="en-US" dirty="0">
              <a:solidFill>
                <a:srgbClr val="5E52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0701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/>
          <p:cNvSpPr txBox="1">
            <a:spLocks/>
          </p:cNvSpPr>
          <p:nvPr/>
        </p:nvSpPr>
        <p:spPr>
          <a:xfrm>
            <a:off x="418589" y="291053"/>
            <a:ext cx="7207217" cy="711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>
                <a:solidFill>
                  <a:srgbClr val="5E5240"/>
                </a:solidFill>
              </a:rPr>
              <a:t>6</a:t>
            </a:r>
            <a:r>
              <a:rPr lang="en-US" altLang="ko-KR" sz="2400" b="1" dirty="0" smtClean="0">
                <a:solidFill>
                  <a:srgbClr val="5E5240"/>
                </a:solidFill>
              </a:rPr>
              <a:t>. </a:t>
            </a:r>
            <a:r>
              <a:rPr lang="ko-KR" altLang="en-US" sz="2400" b="1" dirty="0">
                <a:solidFill>
                  <a:srgbClr val="5E5240"/>
                </a:solidFill>
              </a:rPr>
              <a:t>분석 </a:t>
            </a:r>
            <a:r>
              <a:rPr lang="ko-KR" altLang="en-US" sz="2400" b="1" dirty="0" smtClean="0">
                <a:solidFill>
                  <a:srgbClr val="5E5240"/>
                </a:solidFill>
              </a:rPr>
              <a:t>결론 </a:t>
            </a:r>
            <a:r>
              <a:rPr lang="ko-KR" altLang="en-US" sz="1800" dirty="0" smtClean="0">
                <a:solidFill>
                  <a:srgbClr val="5E5240"/>
                </a:solidFill>
              </a:rPr>
              <a:t>향후 보완 요소</a:t>
            </a:r>
            <a:endParaRPr lang="ko-KR" altLang="en-US" sz="1800" b="1" dirty="0">
              <a:solidFill>
                <a:srgbClr val="5E5240"/>
              </a:solidFill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4248150" y="646653"/>
            <a:ext cx="7620388" cy="0"/>
          </a:xfrm>
          <a:prstGeom prst="line">
            <a:avLst/>
          </a:prstGeom>
          <a:ln w="34925">
            <a:solidFill>
              <a:srgbClr val="5E524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522513" y="1002253"/>
            <a:ext cx="11346025" cy="593029"/>
          </a:xfrm>
          <a:prstGeom prst="rect">
            <a:avLst/>
          </a:prstGeom>
          <a:solidFill>
            <a:srgbClr val="5E524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rgbClr val="5E5240"/>
                </a:solidFill>
              </a:rPr>
              <a:t>치킨 관련 데이터 임의 </a:t>
            </a:r>
            <a:r>
              <a:rPr lang="ko-KR" altLang="en-US" b="1" dirty="0" smtClean="0">
                <a:solidFill>
                  <a:srgbClr val="0038A8"/>
                </a:solidFill>
              </a:rPr>
              <a:t>샘플링</a:t>
            </a:r>
            <a:r>
              <a:rPr lang="ko-KR" altLang="en-US" b="1" dirty="0" smtClean="0">
                <a:solidFill>
                  <a:srgbClr val="C00000"/>
                </a:solidFill>
              </a:rPr>
              <a:t> </a:t>
            </a:r>
            <a:r>
              <a:rPr lang="ko-KR" altLang="en-US" dirty="0" smtClean="0">
                <a:solidFill>
                  <a:srgbClr val="5E5240"/>
                </a:solidFill>
              </a:rPr>
              <a:t>인한 오차 존재</a:t>
            </a:r>
            <a:endParaRPr lang="ko-KR" altLang="en-US" dirty="0">
              <a:solidFill>
                <a:srgbClr val="5E5240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22513" y="1713453"/>
            <a:ext cx="11346025" cy="593029"/>
          </a:xfrm>
          <a:prstGeom prst="rect">
            <a:avLst/>
          </a:prstGeom>
          <a:solidFill>
            <a:srgbClr val="5E524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rgbClr val="0038A8"/>
                </a:solidFill>
              </a:rPr>
              <a:t>업체 평가 리뷰 데이터</a:t>
            </a:r>
            <a:r>
              <a:rPr lang="ko-KR" altLang="en-US" dirty="0" smtClean="0">
                <a:solidFill>
                  <a:srgbClr val="0038A8"/>
                </a:solidFill>
              </a:rPr>
              <a:t> </a:t>
            </a:r>
            <a:r>
              <a:rPr lang="en-US" altLang="ko-KR" dirty="0" smtClean="0">
                <a:solidFill>
                  <a:srgbClr val="5E5240"/>
                </a:solidFill>
              </a:rPr>
              <a:t>1</a:t>
            </a:r>
            <a:r>
              <a:rPr lang="ko-KR" altLang="en-US" dirty="0" smtClean="0">
                <a:solidFill>
                  <a:srgbClr val="5E5240"/>
                </a:solidFill>
              </a:rPr>
              <a:t>개 플랫폼 데이터만 이용</a:t>
            </a:r>
            <a:r>
              <a:rPr lang="en-US" altLang="ko-KR" dirty="0" smtClean="0">
                <a:solidFill>
                  <a:srgbClr val="5E5240"/>
                </a:solidFill>
              </a:rPr>
              <a:t>, </a:t>
            </a:r>
            <a:r>
              <a:rPr lang="ko-KR" altLang="en-US" dirty="0" smtClean="0">
                <a:solidFill>
                  <a:srgbClr val="5E5240"/>
                </a:solidFill>
              </a:rPr>
              <a:t>다른 데이터 </a:t>
            </a:r>
            <a:r>
              <a:rPr lang="ko-KR" altLang="en-US" dirty="0">
                <a:solidFill>
                  <a:srgbClr val="5E5240"/>
                </a:solidFill>
              </a:rPr>
              <a:t>교차 검증하여 신뢰성 </a:t>
            </a:r>
            <a:r>
              <a:rPr lang="ko-KR" altLang="en-US" dirty="0" smtClean="0">
                <a:solidFill>
                  <a:srgbClr val="5E5240"/>
                </a:solidFill>
              </a:rPr>
              <a:t>확보 필요</a:t>
            </a:r>
            <a:endParaRPr lang="ko-KR" altLang="en-US" dirty="0">
              <a:solidFill>
                <a:srgbClr val="5E5240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22513" y="2424653"/>
            <a:ext cx="11346025" cy="593029"/>
          </a:xfrm>
          <a:prstGeom prst="rect">
            <a:avLst/>
          </a:prstGeom>
          <a:solidFill>
            <a:srgbClr val="5E524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5E5240"/>
                </a:solidFill>
              </a:rPr>
              <a:t>서울시 생활 </a:t>
            </a:r>
            <a:r>
              <a:rPr lang="ko-KR" altLang="en-US" b="1" dirty="0">
                <a:solidFill>
                  <a:srgbClr val="0038A8"/>
                </a:solidFill>
              </a:rPr>
              <a:t>인구</a:t>
            </a:r>
            <a:r>
              <a:rPr lang="ko-KR" altLang="en-US" dirty="0">
                <a:solidFill>
                  <a:srgbClr val="0038A8"/>
                </a:solidFill>
              </a:rPr>
              <a:t> </a:t>
            </a:r>
            <a:r>
              <a:rPr lang="ko-KR" altLang="en-US" b="1" dirty="0" smtClean="0">
                <a:solidFill>
                  <a:srgbClr val="0038A8"/>
                </a:solidFill>
              </a:rPr>
              <a:t>데이터</a:t>
            </a:r>
            <a:r>
              <a:rPr lang="ko-KR" altLang="en-US" dirty="0" smtClean="0">
                <a:solidFill>
                  <a:srgbClr val="5E5240"/>
                </a:solidFill>
              </a:rPr>
              <a:t>가 </a:t>
            </a:r>
            <a:r>
              <a:rPr lang="en-US" altLang="ko-KR" dirty="0">
                <a:solidFill>
                  <a:srgbClr val="5E5240"/>
                </a:solidFill>
              </a:rPr>
              <a:t>LTE </a:t>
            </a:r>
            <a:r>
              <a:rPr lang="ko-KR" altLang="en-US" dirty="0">
                <a:solidFill>
                  <a:srgbClr val="5E5240"/>
                </a:solidFill>
              </a:rPr>
              <a:t>시그널 </a:t>
            </a:r>
            <a:r>
              <a:rPr lang="ko-KR" altLang="en-US" dirty="0" smtClean="0">
                <a:solidFill>
                  <a:srgbClr val="5E5240"/>
                </a:solidFill>
              </a:rPr>
              <a:t>기반으로 </a:t>
            </a:r>
            <a:r>
              <a:rPr lang="ko-KR" altLang="en-US" dirty="0">
                <a:solidFill>
                  <a:srgbClr val="5E5240"/>
                </a:solidFill>
              </a:rPr>
              <a:t>생활 </a:t>
            </a:r>
            <a:r>
              <a:rPr lang="ko-KR" altLang="en-US" dirty="0" smtClean="0">
                <a:solidFill>
                  <a:srgbClr val="5E5240"/>
                </a:solidFill>
              </a:rPr>
              <a:t>인구 추정</a:t>
            </a:r>
            <a:r>
              <a:rPr lang="en-US" altLang="ko-KR" dirty="0" smtClean="0">
                <a:solidFill>
                  <a:srgbClr val="5E5240"/>
                </a:solidFill>
              </a:rPr>
              <a:t>, </a:t>
            </a:r>
            <a:r>
              <a:rPr lang="ko-KR" altLang="en-US" dirty="0" smtClean="0">
                <a:solidFill>
                  <a:srgbClr val="5E5240"/>
                </a:solidFill>
              </a:rPr>
              <a:t>거주지 </a:t>
            </a:r>
            <a:r>
              <a:rPr lang="ko-KR" altLang="en-US" dirty="0">
                <a:solidFill>
                  <a:srgbClr val="5E5240"/>
                </a:solidFill>
              </a:rPr>
              <a:t>기반 </a:t>
            </a:r>
            <a:r>
              <a:rPr lang="ko-KR" altLang="en-US" dirty="0" smtClean="0">
                <a:solidFill>
                  <a:srgbClr val="5E5240"/>
                </a:solidFill>
              </a:rPr>
              <a:t>데이터와 </a:t>
            </a:r>
            <a:r>
              <a:rPr lang="ko-KR" altLang="en-US" dirty="0">
                <a:solidFill>
                  <a:srgbClr val="5E5240"/>
                </a:solidFill>
              </a:rPr>
              <a:t>교차 </a:t>
            </a:r>
            <a:r>
              <a:rPr lang="ko-KR" altLang="en-US" dirty="0" smtClean="0">
                <a:solidFill>
                  <a:srgbClr val="5E5240"/>
                </a:solidFill>
              </a:rPr>
              <a:t>검증 보완</a:t>
            </a:r>
            <a:endParaRPr lang="ko-KR" altLang="en-US" dirty="0">
              <a:solidFill>
                <a:srgbClr val="5E5240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22513" y="3140036"/>
            <a:ext cx="11346025" cy="593029"/>
          </a:xfrm>
          <a:prstGeom prst="rect">
            <a:avLst/>
          </a:prstGeom>
          <a:solidFill>
            <a:srgbClr val="5E524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5E5240"/>
                </a:solidFill>
              </a:rPr>
              <a:t>업체</a:t>
            </a:r>
            <a:r>
              <a:rPr lang="en-US" altLang="ko-KR" dirty="0">
                <a:solidFill>
                  <a:srgbClr val="5E5240"/>
                </a:solidFill>
              </a:rPr>
              <a:t>, </a:t>
            </a:r>
            <a:r>
              <a:rPr lang="ko-KR" altLang="en-US" dirty="0">
                <a:solidFill>
                  <a:srgbClr val="5E5240"/>
                </a:solidFill>
              </a:rPr>
              <a:t>지역 상권의 </a:t>
            </a:r>
            <a:r>
              <a:rPr lang="ko-KR" altLang="en-US" b="1" dirty="0" smtClean="0">
                <a:solidFill>
                  <a:srgbClr val="0038A8"/>
                </a:solidFill>
              </a:rPr>
              <a:t>매출</a:t>
            </a:r>
            <a:r>
              <a:rPr lang="ko-KR" altLang="en-US" dirty="0" smtClean="0">
                <a:solidFill>
                  <a:srgbClr val="5E5240"/>
                </a:solidFill>
              </a:rPr>
              <a:t>을 실제데이터가 아닌 추정데이터를 사용 하였기 때문에 신뢰성 검증 필요</a:t>
            </a:r>
            <a:endParaRPr lang="ko-KR" altLang="en-US" dirty="0">
              <a:solidFill>
                <a:srgbClr val="5E5240"/>
              </a:solidFill>
            </a:endParaRPr>
          </a:p>
        </p:txBody>
      </p:sp>
      <p:sp>
        <p:nvSpPr>
          <p:cNvPr id="19" name="제목 1"/>
          <p:cNvSpPr txBox="1">
            <a:spLocks/>
          </p:cNvSpPr>
          <p:nvPr/>
        </p:nvSpPr>
        <p:spPr>
          <a:xfrm>
            <a:off x="4640142" y="3992693"/>
            <a:ext cx="2768841" cy="5825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2800" b="1" dirty="0" smtClean="0">
                <a:solidFill>
                  <a:srgbClr val="5E5240"/>
                </a:solidFill>
              </a:rPr>
              <a:t>- </a:t>
            </a:r>
            <a:r>
              <a:rPr lang="ko-KR" altLang="en-US" sz="2800" b="1" dirty="0" smtClean="0">
                <a:solidFill>
                  <a:srgbClr val="5E5240"/>
                </a:solidFill>
              </a:rPr>
              <a:t>감사합니다 </a:t>
            </a:r>
            <a:r>
              <a:rPr lang="en-US" altLang="ko-KR" sz="2800" b="1" dirty="0" smtClean="0">
                <a:solidFill>
                  <a:srgbClr val="5E5240"/>
                </a:solidFill>
              </a:rPr>
              <a:t>-</a:t>
            </a:r>
            <a:endParaRPr lang="ko-KR" altLang="en-US" sz="2800" b="1" dirty="0">
              <a:solidFill>
                <a:srgbClr val="5E52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7403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/>
          <p:cNvSpPr/>
          <p:nvPr/>
        </p:nvSpPr>
        <p:spPr>
          <a:xfrm>
            <a:off x="723900" y="5117397"/>
            <a:ext cx="10744200" cy="1380085"/>
          </a:xfrm>
          <a:prstGeom prst="rect">
            <a:avLst/>
          </a:prstGeom>
          <a:solidFill>
            <a:srgbClr val="5E5240"/>
          </a:solidFill>
          <a:ln>
            <a:solidFill>
              <a:srgbClr val="5E5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제목 1"/>
          <p:cNvSpPr txBox="1">
            <a:spLocks/>
          </p:cNvSpPr>
          <p:nvPr/>
        </p:nvSpPr>
        <p:spPr>
          <a:xfrm>
            <a:off x="723901" y="291053"/>
            <a:ext cx="2743200" cy="711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>
                <a:solidFill>
                  <a:srgbClr val="5E5240"/>
                </a:solidFill>
              </a:rPr>
              <a:t>2</a:t>
            </a:r>
            <a:r>
              <a:rPr lang="en-US" altLang="ko-KR" sz="2400" b="1" dirty="0" smtClean="0">
                <a:solidFill>
                  <a:srgbClr val="5E5240"/>
                </a:solidFill>
              </a:rPr>
              <a:t>. </a:t>
            </a:r>
            <a:r>
              <a:rPr lang="ko-KR" altLang="en-US" sz="2400" b="1" dirty="0">
                <a:solidFill>
                  <a:srgbClr val="5E5240"/>
                </a:solidFill>
              </a:rPr>
              <a:t>프로젝트 </a:t>
            </a:r>
            <a:r>
              <a:rPr lang="ko-KR" altLang="en-US" sz="2400" b="1" dirty="0" smtClean="0">
                <a:solidFill>
                  <a:srgbClr val="5E5240"/>
                </a:solidFill>
              </a:rPr>
              <a:t>소개</a:t>
            </a:r>
            <a:endParaRPr lang="ko-KR" altLang="en-US" sz="1800" b="1" dirty="0">
              <a:solidFill>
                <a:srgbClr val="5E5240"/>
              </a:solidFill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723900" y="1733959"/>
            <a:ext cx="10744200" cy="3241041"/>
            <a:chOff x="609600" y="2232842"/>
            <a:chExt cx="10744200" cy="2946400"/>
          </a:xfrm>
        </p:grpSpPr>
        <p:sp>
          <p:nvSpPr>
            <p:cNvPr id="14" name="직사각형 13"/>
            <p:cNvSpPr/>
            <p:nvPr/>
          </p:nvSpPr>
          <p:spPr>
            <a:xfrm>
              <a:off x="609600" y="2232842"/>
              <a:ext cx="5201919" cy="2946400"/>
            </a:xfrm>
            <a:prstGeom prst="rect">
              <a:avLst/>
            </a:prstGeom>
            <a:noFill/>
            <a:ln>
              <a:solidFill>
                <a:srgbClr val="5E52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6151881" y="2232842"/>
              <a:ext cx="5201919" cy="2946400"/>
            </a:xfrm>
            <a:prstGeom prst="rect">
              <a:avLst/>
            </a:prstGeom>
            <a:noFill/>
            <a:ln>
              <a:solidFill>
                <a:srgbClr val="5E52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직사각형 20"/>
          <p:cNvSpPr/>
          <p:nvPr/>
        </p:nvSpPr>
        <p:spPr>
          <a:xfrm>
            <a:off x="6674072" y="4657697"/>
            <a:ext cx="438613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dirty="0">
                <a:solidFill>
                  <a:srgbClr val="5E5240"/>
                </a:solidFill>
              </a:rPr>
              <a:t>출처 : 국내 자영업의 </a:t>
            </a:r>
            <a:r>
              <a:rPr lang="ko-KR" altLang="en-US" sz="1400" dirty="0" err="1">
                <a:solidFill>
                  <a:srgbClr val="5E5240"/>
                </a:solidFill>
              </a:rPr>
              <a:t>폐업률</a:t>
            </a:r>
            <a:r>
              <a:rPr lang="ko-KR" altLang="en-US" sz="1400" dirty="0">
                <a:solidFill>
                  <a:srgbClr val="5E5240"/>
                </a:solidFill>
              </a:rPr>
              <a:t> 결정요인 분석 </a:t>
            </a:r>
            <a:r>
              <a:rPr lang="en-US" altLang="ko-KR" sz="1400" dirty="0">
                <a:solidFill>
                  <a:srgbClr val="5E5240"/>
                </a:solidFill>
              </a:rPr>
              <a:t>/ </a:t>
            </a:r>
            <a:r>
              <a:rPr lang="ko-KR" altLang="en-US" sz="1400" dirty="0" err="1">
                <a:solidFill>
                  <a:srgbClr val="5E5240"/>
                </a:solidFill>
              </a:rPr>
              <a:t>남윤미</a:t>
            </a:r>
            <a:endParaRPr lang="ko-KR" altLang="en-US" sz="1400" dirty="0">
              <a:solidFill>
                <a:srgbClr val="5E5240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131791" y="4657697"/>
            <a:ext cx="43861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dirty="0">
                <a:solidFill>
                  <a:srgbClr val="5E5240"/>
                </a:solidFill>
              </a:rPr>
              <a:t>출처 : 국내 자영업의 </a:t>
            </a:r>
            <a:r>
              <a:rPr lang="ko-KR" altLang="en-US" sz="1400" dirty="0" err="1">
                <a:solidFill>
                  <a:srgbClr val="5E5240"/>
                </a:solidFill>
              </a:rPr>
              <a:t>폐업률</a:t>
            </a:r>
            <a:r>
              <a:rPr lang="ko-KR" altLang="en-US" sz="1400" dirty="0">
                <a:solidFill>
                  <a:srgbClr val="5E5240"/>
                </a:solidFill>
              </a:rPr>
              <a:t> 결정요인 분석 </a:t>
            </a:r>
            <a:r>
              <a:rPr lang="en-US" altLang="ko-KR" sz="1400" dirty="0">
                <a:solidFill>
                  <a:srgbClr val="5E5240"/>
                </a:solidFill>
              </a:rPr>
              <a:t>/ </a:t>
            </a:r>
            <a:r>
              <a:rPr lang="ko-KR" altLang="en-US" sz="1400" dirty="0" err="1">
                <a:solidFill>
                  <a:srgbClr val="5E5240"/>
                </a:solidFill>
              </a:rPr>
              <a:t>남윤미</a:t>
            </a:r>
            <a:endParaRPr lang="ko-KR" altLang="en-US" sz="1400" dirty="0">
              <a:solidFill>
                <a:srgbClr val="5E5240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728473" y="5405533"/>
            <a:ext cx="87350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b="1" dirty="0" err="1">
                <a:solidFill>
                  <a:schemeClr val="bg1"/>
                </a:solidFill>
              </a:rPr>
              <a:t>폐업률에</a:t>
            </a:r>
            <a:r>
              <a:rPr lang="ko-KR" altLang="en-US" b="1" dirty="0">
                <a:solidFill>
                  <a:schemeClr val="bg1"/>
                </a:solidFill>
              </a:rPr>
              <a:t> 미치는 영향은 크게 경기 반영 요소 </a:t>
            </a:r>
            <a:r>
              <a:rPr lang="en-US" altLang="ko-KR" b="1" dirty="0">
                <a:solidFill>
                  <a:schemeClr val="bg1"/>
                </a:solidFill>
              </a:rPr>
              <a:t>/ </a:t>
            </a:r>
            <a:r>
              <a:rPr lang="ko-KR" altLang="en-US" b="1" dirty="0" err="1">
                <a:solidFill>
                  <a:schemeClr val="bg1"/>
                </a:solidFill>
              </a:rPr>
              <a:t>비용관련</a:t>
            </a:r>
            <a:r>
              <a:rPr lang="ko-KR" altLang="en-US" b="1" dirty="0">
                <a:solidFill>
                  <a:schemeClr val="bg1"/>
                </a:solidFill>
              </a:rPr>
              <a:t> 요소 등으로 나눌 수 있음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723900" y="1002253"/>
            <a:ext cx="5201919" cy="593029"/>
          </a:xfrm>
          <a:prstGeom prst="rect">
            <a:avLst/>
          </a:prstGeom>
          <a:solidFill>
            <a:srgbClr val="5E524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6266181" y="1002253"/>
            <a:ext cx="5201919" cy="593029"/>
          </a:xfrm>
          <a:prstGeom prst="rect">
            <a:avLst/>
          </a:prstGeom>
          <a:solidFill>
            <a:srgbClr val="5E524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1171866" y="1120292"/>
            <a:ext cx="43059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b="1" dirty="0">
                <a:solidFill>
                  <a:srgbClr val="5E5240"/>
                </a:solidFill>
              </a:rPr>
              <a:t>[</a:t>
            </a:r>
            <a:r>
              <a:rPr lang="ko-KR" altLang="en-US" b="1" dirty="0" err="1">
                <a:solidFill>
                  <a:srgbClr val="5E5240"/>
                </a:solidFill>
              </a:rPr>
              <a:t>폐업률에</a:t>
            </a:r>
            <a:r>
              <a:rPr lang="ko-KR" altLang="en-US" b="1" dirty="0">
                <a:solidFill>
                  <a:srgbClr val="5E5240"/>
                </a:solidFill>
              </a:rPr>
              <a:t> 미치는 요소</a:t>
            </a:r>
            <a:r>
              <a:rPr lang="en-US" altLang="ko-KR" b="1" dirty="0">
                <a:solidFill>
                  <a:srgbClr val="5E5240"/>
                </a:solidFill>
              </a:rPr>
              <a:t>]</a:t>
            </a:r>
            <a:r>
              <a:rPr lang="ko-KR" altLang="en-US" b="1" dirty="0">
                <a:solidFill>
                  <a:srgbClr val="5E5240"/>
                </a:solidFill>
              </a:rPr>
              <a:t> </a:t>
            </a:r>
            <a:r>
              <a:rPr lang="ko-KR" altLang="en-US" b="1" dirty="0">
                <a:solidFill>
                  <a:srgbClr val="821C1C"/>
                </a:solidFill>
              </a:rPr>
              <a:t>경기 반영 요소</a:t>
            </a:r>
            <a:endParaRPr lang="ko-KR" altLang="en-US" dirty="0">
              <a:solidFill>
                <a:srgbClr val="5E5240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6755825" y="1140930"/>
            <a:ext cx="42226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b="1" dirty="0">
                <a:solidFill>
                  <a:srgbClr val="5E5240"/>
                </a:solidFill>
              </a:rPr>
              <a:t>[</a:t>
            </a:r>
            <a:r>
              <a:rPr lang="ko-KR" altLang="en-US" b="1" dirty="0" err="1">
                <a:solidFill>
                  <a:srgbClr val="5E5240"/>
                </a:solidFill>
              </a:rPr>
              <a:t>폐업률에</a:t>
            </a:r>
            <a:r>
              <a:rPr lang="ko-KR" altLang="en-US" b="1" dirty="0">
                <a:solidFill>
                  <a:srgbClr val="5E5240"/>
                </a:solidFill>
              </a:rPr>
              <a:t> 미치는 요소</a:t>
            </a:r>
            <a:r>
              <a:rPr lang="en-US" altLang="ko-KR" b="1" dirty="0">
                <a:solidFill>
                  <a:srgbClr val="5E5240"/>
                </a:solidFill>
              </a:rPr>
              <a:t>]</a:t>
            </a:r>
            <a:r>
              <a:rPr lang="ko-KR" altLang="en-US" b="1" dirty="0">
                <a:solidFill>
                  <a:srgbClr val="5E5240"/>
                </a:solidFill>
              </a:rPr>
              <a:t> </a:t>
            </a:r>
            <a:r>
              <a:rPr lang="ko-KR" altLang="en-US" b="1" dirty="0">
                <a:solidFill>
                  <a:srgbClr val="821C1C"/>
                </a:solidFill>
              </a:rPr>
              <a:t>비용 관련 요소</a:t>
            </a:r>
            <a:endParaRPr lang="ko-KR" altLang="en-US" dirty="0">
              <a:solidFill>
                <a:srgbClr val="5E5240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1329761" y="2795319"/>
            <a:ext cx="1779270" cy="1809238"/>
          </a:xfrm>
          <a:prstGeom prst="ellipse">
            <a:avLst/>
          </a:prstGeom>
          <a:solidFill>
            <a:srgbClr val="821C1C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2">
                    <a:lumMod val="25000"/>
                  </a:schemeClr>
                </a:solidFill>
              </a:rPr>
              <a:t>지역 내</a:t>
            </a:r>
            <a:endParaRPr lang="en-US" altLang="ko-KR" b="1" dirty="0">
              <a:solidFill>
                <a:schemeClr val="bg2">
                  <a:lumMod val="25000"/>
                </a:schemeClr>
              </a:solidFill>
            </a:endParaRPr>
          </a:p>
          <a:p>
            <a:pPr algn="ctr"/>
            <a:r>
              <a:rPr lang="ko-KR" altLang="en-US" b="1" dirty="0">
                <a:solidFill>
                  <a:schemeClr val="bg2">
                    <a:lumMod val="25000"/>
                  </a:schemeClr>
                </a:solidFill>
              </a:rPr>
              <a:t>총생산</a:t>
            </a:r>
          </a:p>
        </p:txBody>
      </p:sp>
      <p:sp>
        <p:nvSpPr>
          <p:cNvPr id="34" name="타원 33"/>
          <p:cNvSpPr/>
          <p:nvPr/>
        </p:nvSpPr>
        <p:spPr>
          <a:xfrm>
            <a:off x="3604859" y="2795319"/>
            <a:ext cx="1779270" cy="1809238"/>
          </a:xfrm>
          <a:prstGeom prst="ellipse">
            <a:avLst/>
          </a:prstGeom>
          <a:solidFill>
            <a:srgbClr val="821C1C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b="1" dirty="0" err="1" smtClean="0">
                <a:solidFill>
                  <a:schemeClr val="bg2">
                    <a:lumMod val="25000"/>
                  </a:schemeClr>
                </a:solidFill>
              </a:rPr>
              <a:t>지역인구</a:t>
            </a:r>
            <a:endParaRPr lang="en-US" altLang="ko-KR" b="1" dirty="0">
              <a:solidFill>
                <a:schemeClr val="bg2">
                  <a:lumMod val="25000"/>
                </a:scheme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b="1" dirty="0" err="1">
                <a:solidFill>
                  <a:schemeClr val="bg2">
                    <a:lumMod val="25000"/>
                  </a:schemeClr>
                </a:solidFill>
              </a:rPr>
              <a:t>인구증감</a:t>
            </a:r>
            <a:endParaRPr lang="ko-KR" altLang="en-US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2430544" y="1849902"/>
            <a:ext cx="1779270" cy="1809238"/>
          </a:xfrm>
          <a:prstGeom prst="ellipse">
            <a:avLst/>
          </a:prstGeom>
          <a:solidFill>
            <a:srgbClr val="821C1C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2">
                    <a:lumMod val="25000"/>
                  </a:schemeClr>
                </a:solidFill>
              </a:rPr>
              <a:t>소비자</a:t>
            </a:r>
            <a:endParaRPr lang="en-US" altLang="ko-KR" b="1" dirty="0">
              <a:solidFill>
                <a:schemeClr val="bg2">
                  <a:lumMod val="25000"/>
                </a:schemeClr>
              </a:solidFill>
            </a:endParaRPr>
          </a:p>
          <a:p>
            <a:pPr algn="ctr"/>
            <a:r>
              <a:rPr lang="ko-KR" altLang="en-US" b="1" dirty="0">
                <a:solidFill>
                  <a:schemeClr val="bg2">
                    <a:lumMod val="25000"/>
                  </a:schemeClr>
                </a:solidFill>
              </a:rPr>
              <a:t>물가지수</a:t>
            </a:r>
          </a:p>
        </p:txBody>
      </p:sp>
      <p:sp>
        <p:nvSpPr>
          <p:cNvPr id="36" name="타원 35"/>
          <p:cNvSpPr/>
          <p:nvPr/>
        </p:nvSpPr>
        <p:spPr>
          <a:xfrm>
            <a:off x="7179453" y="2444814"/>
            <a:ext cx="1836663" cy="1867598"/>
          </a:xfrm>
          <a:prstGeom prst="ellips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>
                <a:solidFill>
                  <a:schemeClr val="bg2">
                    <a:lumMod val="25000"/>
                  </a:schemeClr>
                </a:solidFill>
              </a:rPr>
              <a:t>임대료</a:t>
            </a:r>
          </a:p>
        </p:txBody>
      </p:sp>
      <p:sp>
        <p:nvSpPr>
          <p:cNvPr id="37" name="타원 36"/>
          <p:cNvSpPr/>
          <p:nvPr/>
        </p:nvSpPr>
        <p:spPr>
          <a:xfrm>
            <a:off x="8535513" y="2444814"/>
            <a:ext cx="1836663" cy="1867598"/>
          </a:xfrm>
          <a:prstGeom prst="ellips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chemeClr val="bg2">
                    <a:lumMod val="25000"/>
                  </a:schemeClr>
                </a:solidFill>
              </a:rPr>
              <a:t>대출</a:t>
            </a:r>
            <a:endParaRPr lang="en-US" altLang="ko-KR" b="1" dirty="0">
              <a:solidFill>
                <a:schemeClr val="bg2">
                  <a:lumMod val="25000"/>
                </a:scheme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chemeClr val="bg2">
                    <a:lumMod val="25000"/>
                  </a:schemeClr>
                </a:solidFill>
              </a:rPr>
              <a:t>이자율</a:t>
            </a:r>
          </a:p>
        </p:txBody>
      </p:sp>
      <p:sp>
        <p:nvSpPr>
          <p:cNvPr id="39" name="직사각형 38"/>
          <p:cNvSpPr/>
          <p:nvPr/>
        </p:nvSpPr>
        <p:spPr>
          <a:xfrm>
            <a:off x="1976154" y="5843683"/>
            <a:ext cx="82397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지역내 경기 및 임대료 등의 항목은 필연적으로 </a:t>
            </a:r>
            <a:r>
              <a:rPr lang="ko-KR" altLang="en-US" b="1" dirty="0" err="1">
                <a:solidFill>
                  <a:schemeClr val="bg1"/>
                </a:solidFill>
              </a:rPr>
              <a:t>업장의</a:t>
            </a:r>
            <a:r>
              <a:rPr lang="ko-KR" altLang="en-US" b="1" dirty="0">
                <a:solidFill>
                  <a:schemeClr val="bg1"/>
                </a:solidFill>
              </a:rPr>
              <a:t> 입지와 결부 되어 있음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cxnSp>
        <p:nvCxnSpPr>
          <p:cNvPr id="22" name="직선 연결선 21"/>
          <p:cNvCxnSpPr>
            <a:stCxn id="9" idx="3"/>
          </p:cNvCxnSpPr>
          <p:nvPr/>
        </p:nvCxnSpPr>
        <p:spPr>
          <a:xfrm>
            <a:off x="3467101" y="646653"/>
            <a:ext cx="8049339" cy="0"/>
          </a:xfrm>
          <a:prstGeom prst="line">
            <a:avLst/>
          </a:prstGeom>
          <a:ln w="34925">
            <a:solidFill>
              <a:srgbClr val="5E524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2088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674" y="1437559"/>
            <a:ext cx="4435249" cy="4908916"/>
          </a:xfrm>
          <a:prstGeom prst="rect">
            <a:avLst/>
          </a:prstGeom>
        </p:spPr>
      </p:pic>
      <p:sp>
        <p:nvSpPr>
          <p:cNvPr id="24" name="직사각형 23"/>
          <p:cNvSpPr/>
          <p:nvPr/>
        </p:nvSpPr>
        <p:spPr>
          <a:xfrm>
            <a:off x="6033271" y="1738323"/>
            <a:ext cx="3326097" cy="593029"/>
          </a:xfrm>
          <a:prstGeom prst="rect">
            <a:avLst/>
          </a:prstGeom>
          <a:solidFill>
            <a:srgbClr val="5E524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6484173" y="1835968"/>
            <a:ext cx="11079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b="1" dirty="0" smtClean="0">
                <a:solidFill>
                  <a:srgbClr val="5E5240"/>
                </a:solidFill>
              </a:rPr>
              <a:t>뉴스검색</a:t>
            </a:r>
            <a:endParaRPr lang="ko-KR" altLang="en-US" dirty="0">
              <a:solidFill>
                <a:srgbClr val="5E5240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5972981" y="2497897"/>
            <a:ext cx="633745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 smtClean="0">
                <a:solidFill>
                  <a:srgbClr val="5E5240"/>
                </a:solidFill>
              </a:rPr>
              <a:t>뉴스를 검색하여 대량의 데이터</a:t>
            </a:r>
            <a:r>
              <a:rPr lang="ko-KR" altLang="en-US" dirty="0" smtClean="0">
                <a:solidFill>
                  <a:srgbClr val="5E5240"/>
                </a:solidFill>
              </a:rPr>
              <a:t>를 통해 </a:t>
            </a:r>
            <a:endParaRPr lang="en-US" altLang="ko-KR" dirty="0" smtClean="0">
              <a:solidFill>
                <a:srgbClr val="5E5240"/>
              </a:solidFill>
            </a:endParaRPr>
          </a:p>
          <a:p>
            <a:r>
              <a:rPr lang="ko-KR" altLang="en-US" b="1" dirty="0" smtClean="0">
                <a:solidFill>
                  <a:srgbClr val="5E5240"/>
                </a:solidFill>
              </a:rPr>
              <a:t>창업</a:t>
            </a:r>
            <a:r>
              <a:rPr lang="en-US" altLang="ko-KR" b="1" dirty="0" smtClean="0">
                <a:solidFill>
                  <a:srgbClr val="5E5240"/>
                </a:solidFill>
              </a:rPr>
              <a:t>/ </a:t>
            </a:r>
            <a:r>
              <a:rPr lang="ko-KR" altLang="en-US" b="1" dirty="0" smtClean="0">
                <a:solidFill>
                  <a:srgbClr val="5E5240"/>
                </a:solidFill>
              </a:rPr>
              <a:t>치킨 </a:t>
            </a:r>
            <a:r>
              <a:rPr lang="ko-KR" altLang="en-US" dirty="0" smtClean="0">
                <a:solidFill>
                  <a:srgbClr val="5E5240"/>
                </a:solidFill>
              </a:rPr>
              <a:t>에 대한 검색어로</a:t>
            </a:r>
            <a:r>
              <a:rPr lang="en-US" altLang="ko-KR" dirty="0" smtClean="0">
                <a:solidFill>
                  <a:srgbClr val="5E5240"/>
                </a:solidFill>
              </a:rPr>
              <a:t>, </a:t>
            </a:r>
            <a:r>
              <a:rPr lang="ko-KR" altLang="en-US" dirty="0" smtClean="0">
                <a:solidFill>
                  <a:srgbClr val="5E5240"/>
                </a:solidFill>
              </a:rPr>
              <a:t>시장의 트렌드를 분석함</a:t>
            </a:r>
            <a:endParaRPr lang="ko-KR" altLang="en-US" dirty="0">
              <a:solidFill>
                <a:srgbClr val="5E5240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6033271" y="3234105"/>
            <a:ext cx="3326097" cy="593029"/>
          </a:xfrm>
          <a:prstGeom prst="rect">
            <a:avLst/>
          </a:prstGeom>
          <a:solidFill>
            <a:srgbClr val="5E524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6599590" y="3333346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b="1" dirty="0" smtClean="0">
                <a:solidFill>
                  <a:srgbClr val="5E5240"/>
                </a:solidFill>
              </a:rPr>
              <a:t>크롤링</a:t>
            </a:r>
            <a:endParaRPr lang="ko-KR" altLang="en-US" dirty="0">
              <a:solidFill>
                <a:srgbClr val="5E5240"/>
              </a:solidFill>
            </a:endParaRPr>
          </a:p>
        </p:txBody>
      </p:sp>
      <p:pic>
        <p:nvPicPr>
          <p:cNvPr id="1026" name="Picture 2" descr="&quot;The Fish-Footman began by producing from under his arm a great letter, nearly as large as himself.&quot;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4563" y="4182595"/>
            <a:ext cx="1827957" cy="2186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직사각형 32"/>
          <p:cNvSpPr/>
          <p:nvPr/>
        </p:nvSpPr>
        <p:spPr>
          <a:xfrm>
            <a:off x="7852520" y="4182595"/>
            <a:ext cx="34385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err="1" smtClean="0">
                <a:solidFill>
                  <a:srgbClr val="5E5240"/>
                </a:solidFill>
              </a:rPr>
              <a:t>BeautifulSoup</a:t>
            </a:r>
            <a:r>
              <a:rPr lang="ko-KR" altLang="en-US" dirty="0" smtClean="0">
                <a:solidFill>
                  <a:srgbClr val="5E5240"/>
                </a:solidFill>
              </a:rPr>
              <a:t>을 이용한 크롤링</a:t>
            </a:r>
            <a:endParaRPr lang="ko-KR" altLang="en-US" dirty="0">
              <a:solidFill>
                <a:srgbClr val="5E5240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52520" y="4814435"/>
            <a:ext cx="3707390" cy="1554712"/>
          </a:xfrm>
          <a:prstGeom prst="rect">
            <a:avLst/>
          </a:prstGeom>
        </p:spPr>
      </p:pic>
      <p:sp>
        <p:nvSpPr>
          <p:cNvPr id="14" name="제목 1"/>
          <p:cNvSpPr txBox="1">
            <a:spLocks/>
          </p:cNvSpPr>
          <p:nvPr/>
        </p:nvSpPr>
        <p:spPr>
          <a:xfrm>
            <a:off x="723901" y="291053"/>
            <a:ext cx="5676900" cy="711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 smtClean="0">
                <a:solidFill>
                  <a:srgbClr val="5E5240"/>
                </a:solidFill>
              </a:rPr>
              <a:t>3. </a:t>
            </a:r>
            <a:r>
              <a:rPr lang="ko-KR" altLang="en-US" sz="2400" b="1" dirty="0" smtClean="0">
                <a:solidFill>
                  <a:srgbClr val="5E5240"/>
                </a:solidFill>
              </a:rPr>
              <a:t>수집 및 정제 과정 </a:t>
            </a:r>
            <a:r>
              <a:rPr lang="ko-KR" altLang="en-US" sz="1800" dirty="0" smtClean="0">
                <a:solidFill>
                  <a:srgbClr val="5E5240"/>
                </a:solidFill>
              </a:rPr>
              <a:t>거시적 관점 </a:t>
            </a:r>
            <a:r>
              <a:rPr lang="en-US" altLang="ko-KR" sz="1800" dirty="0" smtClean="0">
                <a:solidFill>
                  <a:srgbClr val="5E5240"/>
                </a:solidFill>
              </a:rPr>
              <a:t>/ </a:t>
            </a:r>
            <a:r>
              <a:rPr lang="ko-KR" altLang="en-US" sz="1800" dirty="0" smtClean="0">
                <a:solidFill>
                  <a:srgbClr val="5E5240"/>
                </a:solidFill>
              </a:rPr>
              <a:t>뉴스</a:t>
            </a:r>
            <a:endParaRPr lang="ko-KR" altLang="en-US" sz="1800" b="1" dirty="0">
              <a:solidFill>
                <a:srgbClr val="5E5240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23900" y="1223493"/>
            <a:ext cx="4856797" cy="5273990"/>
          </a:xfrm>
          <a:prstGeom prst="rect">
            <a:avLst/>
          </a:prstGeom>
          <a:noFill/>
          <a:ln>
            <a:solidFill>
              <a:srgbClr val="5E5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/>
          <p:cNvCxnSpPr/>
          <p:nvPr/>
        </p:nvCxnSpPr>
        <p:spPr>
          <a:xfrm>
            <a:off x="6024563" y="646653"/>
            <a:ext cx="5491877" cy="0"/>
          </a:xfrm>
          <a:prstGeom prst="line">
            <a:avLst/>
          </a:prstGeom>
          <a:ln w="34925">
            <a:solidFill>
              <a:srgbClr val="5E524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9059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723900" y="5702765"/>
            <a:ext cx="10744200" cy="794717"/>
          </a:xfrm>
          <a:prstGeom prst="rect">
            <a:avLst/>
          </a:prstGeom>
          <a:solidFill>
            <a:srgbClr val="5E5240"/>
          </a:solidFill>
          <a:ln>
            <a:solidFill>
              <a:srgbClr val="5E5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2264230" y="5740865"/>
            <a:ext cx="741496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 smtClean="0">
                <a:solidFill>
                  <a:schemeClr val="bg1"/>
                </a:solidFill>
              </a:rPr>
              <a:t>(</a:t>
            </a:r>
            <a:r>
              <a:rPr lang="ko-KR" altLang="en-US" sz="1600" dirty="0" smtClean="0">
                <a:solidFill>
                  <a:schemeClr val="bg1"/>
                </a:solidFill>
              </a:rPr>
              <a:t>날짜 </a:t>
            </a:r>
            <a:r>
              <a:rPr lang="en-US" altLang="ko-KR" sz="1600" dirty="0" smtClean="0">
                <a:solidFill>
                  <a:schemeClr val="bg1"/>
                </a:solidFill>
              </a:rPr>
              <a:t>/ </a:t>
            </a:r>
            <a:r>
              <a:rPr lang="ko-KR" altLang="en-US" sz="1600" dirty="0" smtClean="0">
                <a:solidFill>
                  <a:schemeClr val="bg1"/>
                </a:solidFill>
              </a:rPr>
              <a:t>제목 </a:t>
            </a:r>
            <a:r>
              <a:rPr lang="en-US" altLang="ko-KR" sz="1600" dirty="0" smtClean="0">
                <a:solidFill>
                  <a:schemeClr val="bg1"/>
                </a:solidFill>
              </a:rPr>
              <a:t>/ </a:t>
            </a:r>
            <a:r>
              <a:rPr lang="ko-KR" altLang="en-US" sz="1600" dirty="0" smtClean="0">
                <a:solidFill>
                  <a:schemeClr val="bg1"/>
                </a:solidFill>
              </a:rPr>
              <a:t>언론사 </a:t>
            </a:r>
            <a:r>
              <a:rPr lang="en-US" altLang="ko-KR" sz="1600" dirty="0" smtClean="0">
                <a:solidFill>
                  <a:schemeClr val="bg1"/>
                </a:solidFill>
              </a:rPr>
              <a:t>/ </a:t>
            </a:r>
            <a:r>
              <a:rPr lang="ko-KR" altLang="en-US" sz="1600" dirty="0" err="1" smtClean="0">
                <a:solidFill>
                  <a:schemeClr val="bg1"/>
                </a:solidFill>
              </a:rPr>
              <a:t>전체기사</a:t>
            </a:r>
            <a:r>
              <a:rPr lang="ko-KR" altLang="en-US" sz="1600" dirty="0" smtClean="0">
                <a:solidFill>
                  <a:schemeClr val="bg1"/>
                </a:solidFill>
              </a:rPr>
              <a:t> </a:t>
            </a:r>
            <a:r>
              <a:rPr lang="en-US" altLang="ko-KR" sz="1600" dirty="0" smtClean="0">
                <a:solidFill>
                  <a:schemeClr val="bg1"/>
                </a:solidFill>
              </a:rPr>
              <a:t>/ </a:t>
            </a:r>
            <a:r>
              <a:rPr lang="ko-KR" altLang="en-US" sz="1600" dirty="0" err="1" smtClean="0">
                <a:solidFill>
                  <a:schemeClr val="bg1"/>
                </a:solidFill>
              </a:rPr>
              <a:t>링크순으로</a:t>
            </a:r>
            <a:r>
              <a:rPr lang="ko-KR" altLang="en-US" sz="1600" dirty="0" smtClean="0">
                <a:solidFill>
                  <a:schemeClr val="bg1"/>
                </a:solidFill>
              </a:rPr>
              <a:t> </a:t>
            </a:r>
            <a:r>
              <a:rPr lang="ko-KR" altLang="en-US" sz="1600" dirty="0" err="1" smtClean="0">
                <a:solidFill>
                  <a:schemeClr val="bg1"/>
                </a:solidFill>
              </a:rPr>
              <a:t>전체분석</a:t>
            </a:r>
            <a:r>
              <a:rPr lang="en-US" altLang="ko-KR" sz="1600" dirty="0" smtClean="0">
                <a:solidFill>
                  <a:schemeClr val="bg1"/>
                </a:solidFill>
              </a:rPr>
              <a:t>)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189" y="1489599"/>
            <a:ext cx="10329621" cy="370519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723900" y="1223493"/>
            <a:ext cx="10744200" cy="4262907"/>
          </a:xfrm>
          <a:prstGeom prst="rect">
            <a:avLst/>
          </a:prstGeom>
          <a:noFill/>
          <a:ln>
            <a:solidFill>
              <a:srgbClr val="5E5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2264230" y="6092108"/>
            <a:ext cx="741496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</a:rPr>
              <a:t>뉴스 기사 </a:t>
            </a:r>
            <a:r>
              <a:rPr lang="ko-KR" altLang="en-US" b="1" dirty="0" err="1" smtClean="0">
                <a:solidFill>
                  <a:schemeClr val="bg1"/>
                </a:solidFill>
              </a:rPr>
              <a:t>크롤링</a:t>
            </a:r>
            <a:r>
              <a:rPr lang="ko-KR" altLang="en-US" b="1" dirty="0" smtClean="0">
                <a:solidFill>
                  <a:schemeClr val="bg1"/>
                </a:solidFill>
              </a:rPr>
              <a:t> 결과 치킨에 관해서 유의미한 데이터 존재 하지 않음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1" name="제목 1"/>
          <p:cNvSpPr txBox="1">
            <a:spLocks/>
          </p:cNvSpPr>
          <p:nvPr/>
        </p:nvSpPr>
        <p:spPr>
          <a:xfrm>
            <a:off x="723901" y="291053"/>
            <a:ext cx="5676900" cy="711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 smtClean="0">
                <a:solidFill>
                  <a:srgbClr val="5E5240"/>
                </a:solidFill>
              </a:rPr>
              <a:t>3. </a:t>
            </a:r>
            <a:r>
              <a:rPr lang="ko-KR" altLang="en-US" sz="2400" b="1" dirty="0" smtClean="0">
                <a:solidFill>
                  <a:srgbClr val="5E5240"/>
                </a:solidFill>
              </a:rPr>
              <a:t>수집 및 정제 과정 </a:t>
            </a:r>
            <a:r>
              <a:rPr lang="ko-KR" altLang="en-US" sz="1800" dirty="0" smtClean="0">
                <a:solidFill>
                  <a:srgbClr val="5E5240"/>
                </a:solidFill>
              </a:rPr>
              <a:t>거시적 관점 </a:t>
            </a:r>
            <a:r>
              <a:rPr lang="en-US" altLang="ko-KR" sz="1800" dirty="0" smtClean="0">
                <a:solidFill>
                  <a:srgbClr val="5E5240"/>
                </a:solidFill>
              </a:rPr>
              <a:t>/ </a:t>
            </a:r>
            <a:r>
              <a:rPr lang="ko-KR" altLang="en-US" sz="1800" dirty="0" smtClean="0">
                <a:solidFill>
                  <a:srgbClr val="5E5240"/>
                </a:solidFill>
              </a:rPr>
              <a:t>뉴스</a:t>
            </a:r>
            <a:endParaRPr lang="ko-KR" altLang="en-US" sz="1800" b="1" dirty="0">
              <a:solidFill>
                <a:srgbClr val="5E5240"/>
              </a:solidFill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6024563" y="646653"/>
            <a:ext cx="5491877" cy="0"/>
          </a:xfrm>
          <a:prstGeom prst="line">
            <a:avLst/>
          </a:prstGeom>
          <a:ln w="34925">
            <a:solidFill>
              <a:srgbClr val="5E524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5678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723900" y="1223493"/>
            <a:ext cx="4856797" cy="5273990"/>
          </a:xfrm>
          <a:prstGeom prst="rect">
            <a:avLst/>
          </a:prstGeom>
          <a:noFill/>
          <a:ln>
            <a:solidFill>
              <a:srgbClr val="5E5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6024563" y="1223493"/>
            <a:ext cx="3326097" cy="593029"/>
          </a:xfrm>
          <a:prstGeom prst="rect">
            <a:avLst/>
          </a:prstGeom>
          <a:solidFill>
            <a:srgbClr val="5E524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6360049" y="1321138"/>
            <a:ext cx="13388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b="1" dirty="0" err="1">
                <a:solidFill>
                  <a:srgbClr val="5E5240"/>
                </a:solidFill>
              </a:rPr>
              <a:t>블로그검색</a:t>
            </a:r>
            <a:endParaRPr lang="ko-KR" altLang="en-US" dirty="0">
              <a:solidFill>
                <a:srgbClr val="5E5240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6024563" y="1987317"/>
            <a:ext cx="56911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>
                <a:solidFill>
                  <a:srgbClr val="5E5240"/>
                </a:solidFill>
              </a:rPr>
              <a:t>블로그 제목 </a:t>
            </a:r>
            <a:r>
              <a:rPr lang="en-US" altLang="ko-KR" dirty="0" smtClean="0">
                <a:solidFill>
                  <a:srgbClr val="5E5240"/>
                </a:solidFill>
              </a:rPr>
              <a:t>+ </a:t>
            </a:r>
            <a:r>
              <a:rPr lang="ko-KR" altLang="en-US" dirty="0" smtClean="0">
                <a:solidFill>
                  <a:srgbClr val="5E5240"/>
                </a:solidFill>
              </a:rPr>
              <a:t>내용 </a:t>
            </a:r>
            <a:r>
              <a:rPr lang="ko-KR" altLang="en-US" dirty="0" err="1" smtClean="0">
                <a:solidFill>
                  <a:srgbClr val="5E5240"/>
                </a:solidFill>
              </a:rPr>
              <a:t>크롤링</a:t>
            </a:r>
            <a:r>
              <a:rPr lang="en-US" altLang="ko-KR" dirty="0" smtClean="0">
                <a:solidFill>
                  <a:srgbClr val="5E5240"/>
                </a:solidFill>
              </a:rPr>
              <a:t>, </a:t>
            </a:r>
            <a:r>
              <a:rPr lang="ko-KR" altLang="en-US" dirty="0" smtClean="0">
                <a:solidFill>
                  <a:srgbClr val="5E5240"/>
                </a:solidFill>
              </a:rPr>
              <a:t>빈도 개수 </a:t>
            </a:r>
            <a:r>
              <a:rPr lang="en-US" altLang="ko-KR" dirty="0" smtClean="0">
                <a:solidFill>
                  <a:srgbClr val="5E5240"/>
                </a:solidFill>
              </a:rPr>
              <a:t>15</a:t>
            </a:r>
            <a:r>
              <a:rPr lang="ko-KR" altLang="en-US" dirty="0" smtClean="0">
                <a:solidFill>
                  <a:srgbClr val="5E5240"/>
                </a:solidFill>
              </a:rPr>
              <a:t>개로 추출</a:t>
            </a:r>
            <a:endParaRPr lang="ko-KR" altLang="en-US" dirty="0">
              <a:solidFill>
                <a:srgbClr val="5E5240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024563" y="2719275"/>
            <a:ext cx="3326097" cy="593029"/>
          </a:xfrm>
          <a:prstGeom prst="rect">
            <a:avLst/>
          </a:prstGeom>
          <a:solidFill>
            <a:srgbClr val="5E524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6434589" y="2818516"/>
            <a:ext cx="11897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b="1" dirty="0">
                <a:solidFill>
                  <a:srgbClr val="5E5240"/>
                </a:solidFill>
              </a:rPr>
              <a:t>빈도 계산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6024563" y="3483099"/>
            <a:ext cx="48301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5E5240"/>
                </a:solidFill>
              </a:rPr>
              <a:t>빈도를 추출하여 빠르게 중요 </a:t>
            </a:r>
            <a:r>
              <a:rPr lang="ko-KR" altLang="en-US" dirty="0" smtClean="0">
                <a:solidFill>
                  <a:srgbClr val="5E5240"/>
                </a:solidFill>
              </a:rPr>
              <a:t>단어 선별 가능</a:t>
            </a:r>
            <a:endParaRPr lang="ko-KR" altLang="en-US" dirty="0">
              <a:solidFill>
                <a:srgbClr val="5E5240"/>
              </a:solidFill>
            </a:endParaRPr>
          </a:p>
        </p:txBody>
      </p:sp>
      <p:sp>
        <p:nvSpPr>
          <p:cNvPr id="15" name="제목 1"/>
          <p:cNvSpPr txBox="1">
            <a:spLocks/>
          </p:cNvSpPr>
          <p:nvPr/>
        </p:nvSpPr>
        <p:spPr>
          <a:xfrm>
            <a:off x="723901" y="291053"/>
            <a:ext cx="5676900" cy="711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 smtClean="0">
                <a:solidFill>
                  <a:srgbClr val="5E5240"/>
                </a:solidFill>
              </a:rPr>
              <a:t>3. </a:t>
            </a:r>
            <a:r>
              <a:rPr lang="ko-KR" altLang="en-US" sz="2400" b="1" dirty="0" smtClean="0">
                <a:solidFill>
                  <a:srgbClr val="5E5240"/>
                </a:solidFill>
              </a:rPr>
              <a:t>수집 및 정제 과정 </a:t>
            </a:r>
            <a:r>
              <a:rPr lang="ko-KR" altLang="en-US" sz="1800" dirty="0" smtClean="0">
                <a:solidFill>
                  <a:srgbClr val="5E5240"/>
                </a:solidFill>
              </a:rPr>
              <a:t>거시적 관점 </a:t>
            </a:r>
            <a:r>
              <a:rPr lang="en-US" altLang="ko-KR" sz="1800" dirty="0" smtClean="0">
                <a:solidFill>
                  <a:srgbClr val="5E5240"/>
                </a:solidFill>
              </a:rPr>
              <a:t>/ </a:t>
            </a:r>
            <a:r>
              <a:rPr lang="ko-KR" altLang="en-US" sz="1800" dirty="0" smtClean="0">
                <a:solidFill>
                  <a:srgbClr val="5E5240"/>
                </a:solidFill>
              </a:rPr>
              <a:t>블로그</a:t>
            </a:r>
            <a:endParaRPr lang="ko-KR" altLang="en-US" sz="1800" b="1" dirty="0">
              <a:solidFill>
                <a:srgbClr val="5E5240"/>
              </a:solidFill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6096000" y="646653"/>
            <a:ext cx="5420440" cy="0"/>
          </a:xfrm>
          <a:prstGeom prst="line">
            <a:avLst/>
          </a:prstGeom>
          <a:ln w="34925">
            <a:solidFill>
              <a:srgbClr val="5E524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그림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043" y="1472248"/>
            <a:ext cx="4504510" cy="4776480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4563" y="4061326"/>
            <a:ext cx="3326097" cy="2516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624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/>
        </p:nvSpPr>
        <p:spPr>
          <a:xfrm>
            <a:off x="723900" y="997766"/>
            <a:ext cx="10792540" cy="593029"/>
          </a:xfrm>
          <a:prstGeom prst="rect">
            <a:avLst/>
          </a:prstGeom>
          <a:solidFill>
            <a:srgbClr val="5E524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4578112" y="1109614"/>
            <a:ext cx="28198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b="1" dirty="0" smtClean="0">
                <a:solidFill>
                  <a:srgbClr val="5E5240"/>
                </a:solidFill>
              </a:rPr>
              <a:t>치킨 브랜드 순위 확인</a:t>
            </a:r>
            <a:endParaRPr lang="en-US" altLang="ko-KR" b="1" dirty="0" smtClean="0">
              <a:solidFill>
                <a:srgbClr val="5E5240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660" y="1781689"/>
            <a:ext cx="4845958" cy="4579430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6251196" y="5326743"/>
            <a:ext cx="5216904" cy="1082109"/>
          </a:xfrm>
          <a:prstGeom prst="rect">
            <a:avLst/>
          </a:prstGeom>
          <a:solidFill>
            <a:srgbClr val="5E5240"/>
          </a:solidFill>
          <a:ln>
            <a:solidFill>
              <a:srgbClr val="5E5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확실히 </a:t>
            </a:r>
            <a:r>
              <a:rPr lang="ko-KR" altLang="en-US" b="1" dirty="0" err="1" smtClean="0"/>
              <a:t>교촌치킨</a:t>
            </a:r>
            <a:r>
              <a:rPr lang="ko-KR" altLang="en-US" dirty="0" err="1" smtClean="0"/>
              <a:t>이</a:t>
            </a:r>
            <a:r>
              <a:rPr lang="ko-KR" altLang="en-US" dirty="0" smtClean="0"/>
              <a:t> 트렌드의 선두주자라고 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볼 수 있지만 과연 서울지역에서도 그럴지는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분석을 진행해봐야 알 수 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4624" y="2110850"/>
            <a:ext cx="5110048" cy="2650198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723900" y="1733958"/>
            <a:ext cx="5264150" cy="4674893"/>
          </a:xfrm>
          <a:prstGeom prst="rect">
            <a:avLst/>
          </a:prstGeom>
          <a:noFill/>
          <a:ln>
            <a:solidFill>
              <a:srgbClr val="5E5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6251196" y="4764731"/>
            <a:ext cx="5163476" cy="251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 smtClean="0">
                <a:solidFill>
                  <a:srgbClr val="988466"/>
                </a:solidFill>
              </a:rPr>
              <a:t>* </a:t>
            </a:r>
            <a:r>
              <a:rPr lang="ko-KR" altLang="en-US" sz="1200" dirty="0" smtClean="0">
                <a:solidFill>
                  <a:srgbClr val="988466"/>
                </a:solidFill>
              </a:rPr>
              <a:t>직관적으로 </a:t>
            </a:r>
            <a:r>
              <a:rPr lang="ko-KR" altLang="en-US" sz="1200" dirty="0">
                <a:solidFill>
                  <a:srgbClr val="988466"/>
                </a:solidFill>
              </a:rPr>
              <a:t>중요 </a:t>
            </a:r>
            <a:r>
              <a:rPr lang="ko-KR" altLang="en-US" sz="1200" dirty="0" smtClean="0">
                <a:solidFill>
                  <a:srgbClr val="988466"/>
                </a:solidFill>
              </a:rPr>
              <a:t>키워드를  파악 </a:t>
            </a:r>
            <a:r>
              <a:rPr lang="ko-KR" altLang="en-US" sz="1200" dirty="0">
                <a:solidFill>
                  <a:srgbClr val="988466"/>
                </a:solidFill>
              </a:rPr>
              <a:t>할 수 </a:t>
            </a:r>
            <a:r>
              <a:rPr lang="ko-KR" altLang="en-US" sz="1200" dirty="0" smtClean="0">
                <a:solidFill>
                  <a:srgbClr val="988466"/>
                </a:solidFill>
              </a:rPr>
              <a:t>있는 워드 </a:t>
            </a:r>
            <a:r>
              <a:rPr lang="ko-KR" altLang="en-US" sz="1200" dirty="0" err="1">
                <a:solidFill>
                  <a:srgbClr val="988466"/>
                </a:solidFill>
              </a:rPr>
              <a:t>클라우드</a:t>
            </a:r>
            <a:r>
              <a:rPr lang="ko-KR" altLang="en-US" sz="1200" dirty="0">
                <a:solidFill>
                  <a:srgbClr val="988466"/>
                </a:solidFill>
              </a:rPr>
              <a:t> </a:t>
            </a:r>
            <a:r>
              <a:rPr lang="ko-KR" altLang="en-US" sz="1200" dirty="0" smtClean="0">
                <a:solidFill>
                  <a:srgbClr val="988466"/>
                </a:solidFill>
              </a:rPr>
              <a:t>분석 진행</a:t>
            </a:r>
            <a:endParaRPr lang="ko-KR" altLang="en-US" sz="1200" dirty="0">
              <a:solidFill>
                <a:srgbClr val="988466"/>
              </a:solidFill>
            </a:endParaRPr>
          </a:p>
        </p:txBody>
      </p:sp>
      <p:sp>
        <p:nvSpPr>
          <p:cNvPr id="14" name="제목 1"/>
          <p:cNvSpPr txBox="1">
            <a:spLocks/>
          </p:cNvSpPr>
          <p:nvPr/>
        </p:nvSpPr>
        <p:spPr>
          <a:xfrm>
            <a:off x="723901" y="291053"/>
            <a:ext cx="5676900" cy="711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 smtClean="0">
                <a:solidFill>
                  <a:srgbClr val="5E5240"/>
                </a:solidFill>
              </a:rPr>
              <a:t>3. </a:t>
            </a:r>
            <a:r>
              <a:rPr lang="ko-KR" altLang="en-US" sz="2400" b="1" dirty="0" smtClean="0">
                <a:solidFill>
                  <a:srgbClr val="5E5240"/>
                </a:solidFill>
              </a:rPr>
              <a:t>수집 및 정제 과정 </a:t>
            </a:r>
            <a:r>
              <a:rPr lang="ko-KR" altLang="en-US" sz="1800" dirty="0" smtClean="0">
                <a:solidFill>
                  <a:srgbClr val="5E5240"/>
                </a:solidFill>
              </a:rPr>
              <a:t>거시적 관점 </a:t>
            </a:r>
            <a:r>
              <a:rPr lang="en-US" altLang="ko-KR" sz="1800" dirty="0" smtClean="0">
                <a:solidFill>
                  <a:srgbClr val="5E5240"/>
                </a:solidFill>
              </a:rPr>
              <a:t>/ </a:t>
            </a:r>
            <a:r>
              <a:rPr lang="ko-KR" altLang="en-US" sz="1800" dirty="0" smtClean="0">
                <a:solidFill>
                  <a:srgbClr val="5E5240"/>
                </a:solidFill>
              </a:rPr>
              <a:t>블로그</a:t>
            </a:r>
            <a:endParaRPr lang="ko-KR" altLang="en-US" sz="1800" b="1" dirty="0">
              <a:solidFill>
                <a:srgbClr val="5E5240"/>
              </a:solidFill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6096000" y="646653"/>
            <a:ext cx="5420440" cy="0"/>
          </a:xfrm>
          <a:prstGeom prst="line">
            <a:avLst/>
          </a:prstGeom>
          <a:ln w="34925">
            <a:solidFill>
              <a:srgbClr val="5E524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7083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2318</TotalTime>
  <Words>1903</Words>
  <Application>Microsoft Office PowerPoint</Application>
  <PresentationFormat>와이드스크린</PresentationFormat>
  <Paragraphs>357</Paragraphs>
  <Slides>43</Slides>
  <Notes>20</Notes>
  <HiddenSlides>0</HiddenSlides>
  <MMClips>0</MMClips>
  <ScaleCrop>false</ScaleCrop>
  <HeadingPairs>
    <vt:vector size="8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0</vt:i4>
      </vt:variant>
      <vt:variant>
        <vt:lpstr>슬라이드 제목</vt:lpstr>
      </vt:variant>
      <vt:variant>
        <vt:i4>43</vt:i4>
      </vt:variant>
    </vt:vector>
  </HeadingPairs>
  <TitlesOfParts>
    <vt:vector size="46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Lim Kate</dc:creator>
  <cp:lastModifiedBy>kms</cp:lastModifiedBy>
  <cp:revision>178</cp:revision>
  <dcterms:created xsi:type="dcterms:W3CDTF">2021-10-27T01:45:52Z</dcterms:created>
  <dcterms:modified xsi:type="dcterms:W3CDTF">2021-12-08T07:56:58Z</dcterms:modified>
</cp:coreProperties>
</file>